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59" r:id="rId7"/>
    <p:sldId id="276" r:id="rId8"/>
    <p:sldId id="287" r:id="rId9"/>
    <p:sldId id="263" r:id="rId10"/>
    <p:sldId id="277" r:id="rId11"/>
    <p:sldId id="278" r:id="rId12"/>
    <p:sldId id="288" r:id="rId13"/>
    <p:sldId id="351" r:id="rId14"/>
    <p:sldId id="296" r:id="rId15"/>
    <p:sldId id="348" r:id="rId16"/>
    <p:sldId id="346" r:id="rId17"/>
    <p:sldId id="345" r:id="rId18"/>
    <p:sldId id="344" r:id="rId19"/>
    <p:sldId id="343" r:id="rId20"/>
    <p:sldId id="341" r:id="rId21"/>
    <p:sldId id="342" r:id="rId22"/>
    <p:sldId id="340" r:id="rId23"/>
    <p:sldId id="338" r:id="rId24"/>
    <p:sldId id="337" r:id="rId25"/>
    <p:sldId id="336" r:id="rId26"/>
    <p:sldId id="335" r:id="rId27"/>
    <p:sldId id="334" r:id="rId28"/>
    <p:sldId id="354" r:id="rId29"/>
    <p:sldId id="355" r:id="rId30"/>
    <p:sldId id="356" r:id="rId31"/>
    <p:sldId id="324" r:id="rId32"/>
    <p:sldId id="323" r:id="rId33"/>
    <p:sldId id="326" r:id="rId34"/>
    <p:sldId id="327" r:id="rId35"/>
    <p:sldId id="328" r:id="rId36"/>
    <p:sldId id="274" r:id="rId3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an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EF56-D9EB-47FA-B4BD-2394687F80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r>
              <a:rPr lang="zh-CN" altLang="en-US"/>
              <a:t>服务于学校、教师、家长、学生；</a:t>
            </a:r>
            <a:r>
              <a:rPr lang="en-US" altLang="zh-CN"/>
              <a:t>4</a:t>
            </a:r>
            <a:r>
              <a:rPr lang="zh-CN" altLang="en-US"/>
              <a:t>大业务板块，分别是安全、家校、教务、校务</a:t>
            </a:r>
            <a:endParaRPr lang="zh-CN" altLang="en-US"/>
          </a:p>
          <a:p>
            <a:pPr lvl="0"/>
            <a:r>
              <a:rPr lang="zh-CN" altLang="en-US"/>
              <a:t>橙色代表非标准功能，需新增专用设备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ctr">
              <a:lnSpc>
                <a:spcPct val="90000"/>
              </a:lnSpc>
              <a:buNone/>
            </a:pPr>
            <a:r>
              <a:rPr lang="zh-CN" altLang="en-US"/>
              <a:t>统考成绩：指</a:t>
            </a:r>
            <a:r>
              <a:rPr lang="zh-CN" altLang="en-US" b="1">
                <a:sym typeface="+mn-ea"/>
              </a:rPr>
              <a:t>月考、期中、期末等由全校</a:t>
            </a:r>
            <a:r>
              <a:rPr lang="en-US" altLang="zh-CN" b="1">
                <a:sym typeface="+mn-ea"/>
              </a:rPr>
              <a:t>/</a:t>
            </a:r>
            <a:r>
              <a:rPr lang="zh-CN" altLang="en-US" b="1">
                <a:sym typeface="+mn-ea"/>
              </a:rPr>
              <a:t>年级组织的考试</a:t>
            </a:r>
            <a:endParaRPr lang="zh-CN" altLang="en-US" b="1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zh-CN" altLang="en-US">
                <a:sym typeface="+mn-ea"/>
              </a:rPr>
              <a:t>日常成绩：日常性测验</a:t>
            </a:r>
            <a:r>
              <a:rPr lang="zh-CN" altLang="en-US" b="1">
                <a:sym typeface="+mn-ea"/>
              </a:rPr>
              <a:t>由</a:t>
            </a:r>
            <a:r>
              <a:rPr lang="zh-CN" b="1">
                <a:sym typeface="+mn-ea"/>
              </a:rPr>
              <a:t>班级</a:t>
            </a:r>
            <a:r>
              <a:rPr lang="zh-CN" altLang="en-US" b="1">
                <a:sym typeface="+mn-ea"/>
              </a:rPr>
              <a:t>组织的考试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1"/>
          <p:cNvSpPr/>
          <p:nvPr/>
        </p:nvSpPr>
        <p:spPr bwMode="auto">
          <a:xfrm>
            <a:off x="-3806" y="-14656"/>
            <a:ext cx="12192000" cy="6413500"/>
          </a:xfrm>
          <a:custGeom>
            <a:avLst/>
            <a:gdLst>
              <a:gd name="T0" fmla="*/ 7680 w 7680"/>
              <a:gd name="T1" fmla="*/ 3247 h 4046"/>
              <a:gd name="T2" fmla="*/ 3815 w 7680"/>
              <a:gd name="T3" fmla="*/ 4046 h 4046"/>
              <a:gd name="T4" fmla="*/ 0 w 7680"/>
              <a:gd name="T5" fmla="*/ 3247 h 4046"/>
              <a:gd name="T6" fmla="*/ 0 w 7680"/>
              <a:gd name="T7" fmla="*/ 0 h 4046"/>
              <a:gd name="T8" fmla="*/ 7680 w 7680"/>
              <a:gd name="T9" fmla="*/ 0 h 4046"/>
              <a:gd name="T10" fmla="*/ 7680 w 7680"/>
              <a:gd name="T11" fmla="*/ 3247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0" h="4046">
                <a:moveTo>
                  <a:pt x="7680" y="3247"/>
                </a:moveTo>
                <a:cubicBezTo>
                  <a:pt x="7680" y="3247"/>
                  <a:pt x="6257" y="4046"/>
                  <a:pt x="3815" y="4046"/>
                </a:cubicBezTo>
                <a:cubicBezTo>
                  <a:pt x="1106" y="4046"/>
                  <a:pt x="0" y="3247"/>
                  <a:pt x="0" y="3247"/>
                </a:cubicBezTo>
                <a:cubicBezTo>
                  <a:pt x="0" y="0"/>
                  <a:pt x="0" y="0"/>
                  <a:pt x="0" y="0"/>
                </a:cubicBezTo>
                <a:cubicBezTo>
                  <a:pt x="7680" y="0"/>
                  <a:pt x="7680" y="0"/>
                  <a:pt x="7680" y="0"/>
                </a:cubicBezTo>
                <a:lnTo>
                  <a:pt x="7680" y="3247"/>
                </a:lnTo>
                <a:close/>
              </a:path>
            </a:pathLst>
          </a:custGeom>
          <a:gradFill>
            <a:gsLst>
              <a:gs pos="0">
                <a:srgbClr val="2154A5"/>
              </a:gs>
              <a:gs pos="32000">
                <a:srgbClr val="2869B4"/>
              </a:gs>
              <a:gs pos="68000">
                <a:srgbClr val="2D78BE"/>
              </a:gs>
              <a:gs pos="100000">
                <a:srgbClr val="3591D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2"/>
          <p:cNvSpPr/>
          <p:nvPr/>
        </p:nvSpPr>
        <p:spPr bwMode="auto">
          <a:xfrm>
            <a:off x="1317625" y="-21408"/>
            <a:ext cx="4371975" cy="2379663"/>
          </a:xfrm>
          <a:custGeom>
            <a:avLst/>
            <a:gdLst>
              <a:gd name="T0" fmla="*/ 0 w 2754"/>
              <a:gd name="T1" fmla="*/ 125 h 1501"/>
              <a:gd name="T2" fmla="*/ 1377 w 2754"/>
              <a:gd name="T3" fmla="*/ 1501 h 1501"/>
              <a:gd name="T4" fmla="*/ 2754 w 2754"/>
              <a:gd name="T5" fmla="*/ 125 h 1501"/>
              <a:gd name="T6" fmla="*/ 2748 w 2754"/>
              <a:gd name="T7" fmla="*/ 0 h 1501"/>
              <a:gd name="T8" fmla="*/ 6 w 2754"/>
              <a:gd name="T9" fmla="*/ 0 h 1501"/>
              <a:gd name="T10" fmla="*/ 0 w 2754"/>
              <a:gd name="T11" fmla="*/ 125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54" h="1501">
                <a:moveTo>
                  <a:pt x="0" y="125"/>
                </a:moveTo>
                <a:cubicBezTo>
                  <a:pt x="0" y="885"/>
                  <a:pt x="617" y="1501"/>
                  <a:pt x="1377" y="1501"/>
                </a:cubicBezTo>
                <a:cubicBezTo>
                  <a:pt x="2137" y="1501"/>
                  <a:pt x="2754" y="885"/>
                  <a:pt x="2754" y="125"/>
                </a:cubicBezTo>
                <a:cubicBezTo>
                  <a:pt x="2754" y="83"/>
                  <a:pt x="2752" y="41"/>
                  <a:pt x="2748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41"/>
                  <a:pt x="0" y="83"/>
                  <a:pt x="0" y="125"/>
                </a:cubicBezTo>
                <a:close/>
              </a:path>
            </a:pathLst>
          </a:cu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0">
                <a:srgbClr val="3591D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3"/>
          <p:cNvSpPr/>
          <p:nvPr/>
        </p:nvSpPr>
        <p:spPr bwMode="auto">
          <a:xfrm>
            <a:off x="10512425" y="1298576"/>
            <a:ext cx="1700213" cy="2413000"/>
          </a:xfrm>
          <a:custGeom>
            <a:avLst/>
            <a:gdLst>
              <a:gd name="T0" fmla="*/ 1071 w 1071"/>
              <a:gd name="T1" fmla="*/ 65 h 1522"/>
              <a:gd name="T2" fmla="*/ 762 w 1071"/>
              <a:gd name="T3" fmla="*/ 0 h 1522"/>
              <a:gd name="T4" fmla="*/ 0 w 1071"/>
              <a:gd name="T5" fmla="*/ 761 h 1522"/>
              <a:gd name="T6" fmla="*/ 762 w 1071"/>
              <a:gd name="T7" fmla="*/ 1522 h 1522"/>
              <a:gd name="T8" fmla="*/ 1071 w 1071"/>
              <a:gd name="T9" fmla="*/ 1457 h 1522"/>
              <a:gd name="T10" fmla="*/ 1071 w 1071"/>
              <a:gd name="T11" fmla="*/ 65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1" h="1522">
                <a:moveTo>
                  <a:pt x="1071" y="65"/>
                </a:moveTo>
                <a:cubicBezTo>
                  <a:pt x="976" y="23"/>
                  <a:pt x="872" y="0"/>
                  <a:pt x="762" y="0"/>
                </a:cubicBezTo>
                <a:cubicBezTo>
                  <a:pt x="341" y="0"/>
                  <a:pt x="0" y="341"/>
                  <a:pt x="0" y="761"/>
                </a:cubicBezTo>
                <a:cubicBezTo>
                  <a:pt x="0" y="1182"/>
                  <a:pt x="341" y="1522"/>
                  <a:pt x="762" y="1522"/>
                </a:cubicBezTo>
                <a:cubicBezTo>
                  <a:pt x="872" y="1522"/>
                  <a:pt x="976" y="1499"/>
                  <a:pt x="1071" y="1457"/>
                </a:cubicBezTo>
                <a:lnTo>
                  <a:pt x="1071" y="65"/>
                </a:lnTo>
                <a:close/>
              </a:path>
            </a:pathLst>
          </a:custGeom>
          <a:gradFill>
            <a:gsLst>
              <a:gs pos="100000">
                <a:srgbClr val="2154A5"/>
              </a:gs>
              <a:gs pos="70000">
                <a:srgbClr val="2869B4"/>
              </a:gs>
              <a:gs pos="46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352425" y="3767138"/>
            <a:ext cx="1579563" cy="15763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7123113" y="2630488"/>
            <a:ext cx="706438" cy="70643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51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1871663" y="2741613"/>
            <a:ext cx="398463" cy="3952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</p:nvPr>
        </p:nvSpPr>
        <p:spPr>
          <a:xfrm>
            <a:off x="1970681" y="3207689"/>
            <a:ext cx="8250638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</p:nvPr>
        </p:nvSpPr>
        <p:spPr>
          <a:xfrm>
            <a:off x="1970681" y="1768482"/>
            <a:ext cx="8250638" cy="1226299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Freeform 12"/>
          <p:cNvSpPr/>
          <p:nvPr/>
        </p:nvSpPr>
        <p:spPr bwMode="auto">
          <a:xfrm>
            <a:off x="1317625" y="-12699"/>
            <a:ext cx="4371975" cy="2379663"/>
          </a:xfrm>
          <a:custGeom>
            <a:avLst/>
            <a:gdLst>
              <a:gd name="T0" fmla="*/ 0 w 2754"/>
              <a:gd name="T1" fmla="*/ 125 h 1501"/>
              <a:gd name="T2" fmla="*/ 1377 w 2754"/>
              <a:gd name="T3" fmla="*/ 1501 h 1501"/>
              <a:gd name="T4" fmla="*/ 2754 w 2754"/>
              <a:gd name="T5" fmla="*/ 125 h 1501"/>
              <a:gd name="T6" fmla="*/ 2748 w 2754"/>
              <a:gd name="T7" fmla="*/ 0 h 1501"/>
              <a:gd name="T8" fmla="*/ 6 w 2754"/>
              <a:gd name="T9" fmla="*/ 0 h 1501"/>
              <a:gd name="T10" fmla="*/ 0 w 2754"/>
              <a:gd name="T11" fmla="*/ 125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54" h="1501">
                <a:moveTo>
                  <a:pt x="0" y="125"/>
                </a:moveTo>
                <a:cubicBezTo>
                  <a:pt x="0" y="885"/>
                  <a:pt x="617" y="1501"/>
                  <a:pt x="1377" y="1501"/>
                </a:cubicBezTo>
                <a:cubicBezTo>
                  <a:pt x="2137" y="1501"/>
                  <a:pt x="2754" y="885"/>
                  <a:pt x="2754" y="125"/>
                </a:cubicBezTo>
                <a:cubicBezTo>
                  <a:pt x="2754" y="83"/>
                  <a:pt x="2752" y="41"/>
                  <a:pt x="2748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41"/>
                  <a:pt x="0" y="83"/>
                  <a:pt x="0" y="125"/>
                </a:cubicBezTo>
                <a:close/>
              </a:path>
            </a:pathLst>
          </a:cu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0">
                <a:srgbClr val="3591D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Freeform 13"/>
          <p:cNvSpPr/>
          <p:nvPr/>
        </p:nvSpPr>
        <p:spPr bwMode="auto">
          <a:xfrm>
            <a:off x="10512425" y="1298576"/>
            <a:ext cx="1700213" cy="2413000"/>
          </a:xfrm>
          <a:custGeom>
            <a:avLst/>
            <a:gdLst>
              <a:gd name="T0" fmla="*/ 1071 w 1071"/>
              <a:gd name="T1" fmla="*/ 65 h 1522"/>
              <a:gd name="T2" fmla="*/ 762 w 1071"/>
              <a:gd name="T3" fmla="*/ 0 h 1522"/>
              <a:gd name="T4" fmla="*/ 0 w 1071"/>
              <a:gd name="T5" fmla="*/ 761 h 1522"/>
              <a:gd name="T6" fmla="*/ 762 w 1071"/>
              <a:gd name="T7" fmla="*/ 1522 h 1522"/>
              <a:gd name="T8" fmla="*/ 1071 w 1071"/>
              <a:gd name="T9" fmla="*/ 1457 h 1522"/>
              <a:gd name="T10" fmla="*/ 1071 w 1071"/>
              <a:gd name="T11" fmla="*/ 65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1" h="1522">
                <a:moveTo>
                  <a:pt x="1071" y="65"/>
                </a:moveTo>
                <a:cubicBezTo>
                  <a:pt x="976" y="23"/>
                  <a:pt x="872" y="0"/>
                  <a:pt x="762" y="0"/>
                </a:cubicBezTo>
                <a:cubicBezTo>
                  <a:pt x="341" y="0"/>
                  <a:pt x="0" y="341"/>
                  <a:pt x="0" y="761"/>
                </a:cubicBezTo>
                <a:cubicBezTo>
                  <a:pt x="0" y="1182"/>
                  <a:pt x="341" y="1522"/>
                  <a:pt x="762" y="1522"/>
                </a:cubicBezTo>
                <a:cubicBezTo>
                  <a:pt x="872" y="1522"/>
                  <a:pt x="976" y="1499"/>
                  <a:pt x="1071" y="1457"/>
                </a:cubicBezTo>
                <a:lnTo>
                  <a:pt x="1071" y="65"/>
                </a:lnTo>
                <a:close/>
              </a:path>
            </a:pathLst>
          </a:custGeom>
          <a:gradFill>
            <a:gsLst>
              <a:gs pos="100000">
                <a:srgbClr val="2154A5"/>
              </a:gs>
              <a:gs pos="70000">
                <a:srgbClr val="2869B4"/>
              </a:gs>
              <a:gs pos="46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Oval 14"/>
          <p:cNvSpPr>
            <a:spLocks noChangeArrowheads="1"/>
          </p:cNvSpPr>
          <p:nvPr/>
        </p:nvSpPr>
        <p:spPr bwMode="auto">
          <a:xfrm>
            <a:off x="352425" y="3767138"/>
            <a:ext cx="1579563" cy="15763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Oval 15"/>
          <p:cNvSpPr>
            <a:spLocks noChangeArrowheads="1"/>
          </p:cNvSpPr>
          <p:nvPr/>
        </p:nvSpPr>
        <p:spPr bwMode="auto">
          <a:xfrm>
            <a:off x="7123113" y="2630488"/>
            <a:ext cx="706438" cy="70643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51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Oval 16"/>
          <p:cNvSpPr>
            <a:spLocks noChangeArrowheads="1"/>
          </p:cNvSpPr>
          <p:nvPr/>
        </p:nvSpPr>
        <p:spPr bwMode="auto">
          <a:xfrm>
            <a:off x="1871663" y="2741613"/>
            <a:ext cx="398463" cy="3952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3615915" y="3073400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615915" y="3968750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  <p:sp>
        <p:nvSpPr>
          <p:cNvPr id="261" name="Oval 15"/>
          <p:cNvSpPr>
            <a:spLocks noChangeArrowheads="1"/>
          </p:cNvSpPr>
          <p:nvPr/>
        </p:nvSpPr>
        <p:spPr bwMode="auto">
          <a:xfrm>
            <a:off x="4472679" y="5887244"/>
            <a:ext cx="706438" cy="70643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51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Oval 16"/>
          <p:cNvSpPr>
            <a:spLocks noChangeArrowheads="1"/>
          </p:cNvSpPr>
          <p:nvPr/>
        </p:nvSpPr>
        <p:spPr bwMode="auto">
          <a:xfrm>
            <a:off x="9895854" y="4722813"/>
            <a:ext cx="398463" cy="3952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Oval 14"/>
          <p:cNvSpPr>
            <a:spLocks noChangeArrowheads="1"/>
          </p:cNvSpPr>
          <p:nvPr/>
        </p:nvSpPr>
        <p:spPr bwMode="auto">
          <a:xfrm>
            <a:off x="8586523" y="403226"/>
            <a:ext cx="897153" cy="895350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99" y="1130300"/>
            <a:ext cx="5348287" cy="5006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8" name="内容占位符 3"/>
          <p:cNvSpPr>
            <a:spLocks noGrp="1"/>
          </p:cNvSpPr>
          <p:nvPr>
            <p:ph sz="half" idx="13"/>
          </p:nvPr>
        </p:nvSpPr>
        <p:spPr>
          <a:xfrm>
            <a:off x="669924" y="1130300"/>
            <a:ext cx="5348287" cy="5006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5163" y="1135380"/>
            <a:ext cx="5326061" cy="448976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1514" y="1685956"/>
            <a:ext cx="5326061" cy="45037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26" y="1135380"/>
            <a:ext cx="5326061" cy="448976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199" y="1685956"/>
            <a:ext cx="5348287" cy="45037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1130299"/>
            <a:ext cx="6337300" cy="5006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Picture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9924" y="1138237"/>
            <a:ext cx="4282322" cy="49990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599" y="1130300"/>
            <a:ext cx="2909888" cy="5006974"/>
          </a:xfrm>
        </p:spPr>
        <p:txBody>
          <a:bodyPr vert="eaVert">
            <a:normAutofit/>
          </a:bodyPr>
          <a:lstStyle>
            <a:lvl1pPr>
              <a:defRPr sz="2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1130300"/>
            <a:ext cx="7795065" cy="500697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Freeform 11"/>
          <p:cNvSpPr/>
          <p:nvPr/>
        </p:nvSpPr>
        <p:spPr bwMode="auto">
          <a:xfrm>
            <a:off x="-3806" y="-14656"/>
            <a:ext cx="12192000" cy="6413500"/>
          </a:xfrm>
          <a:custGeom>
            <a:avLst/>
            <a:gdLst>
              <a:gd name="T0" fmla="*/ 7680 w 7680"/>
              <a:gd name="T1" fmla="*/ 3247 h 4046"/>
              <a:gd name="T2" fmla="*/ 3815 w 7680"/>
              <a:gd name="T3" fmla="*/ 4046 h 4046"/>
              <a:gd name="T4" fmla="*/ 0 w 7680"/>
              <a:gd name="T5" fmla="*/ 3247 h 4046"/>
              <a:gd name="T6" fmla="*/ 0 w 7680"/>
              <a:gd name="T7" fmla="*/ 0 h 4046"/>
              <a:gd name="T8" fmla="*/ 7680 w 7680"/>
              <a:gd name="T9" fmla="*/ 0 h 4046"/>
              <a:gd name="T10" fmla="*/ 7680 w 7680"/>
              <a:gd name="T11" fmla="*/ 3247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0" h="4046">
                <a:moveTo>
                  <a:pt x="7680" y="3247"/>
                </a:moveTo>
                <a:cubicBezTo>
                  <a:pt x="7680" y="3247"/>
                  <a:pt x="6257" y="4046"/>
                  <a:pt x="3815" y="4046"/>
                </a:cubicBezTo>
                <a:cubicBezTo>
                  <a:pt x="1106" y="4046"/>
                  <a:pt x="0" y="3247"/>
                  <a:pt x="0" y="3247"/>
                </a:cubicBezTo>
                <a:cubicBezTo>
                  <a:pt x="0" y="0"/>
                  <a:pt x="0" y="0"/>
                  <a:pt x="0" y="0"/>
                </a:cubicBezTo>
                <a:cubicBezTo>
                  <a:pt x="7680" y="0"/>
                  <a:pt x="7680" y="0"/>
                  <a:pt x="7680" y="0"/>
                </a:cubicBezTo>
                <a:lnTo>
                  <a:pt x="7680" y="3247"/>
                </a:lnTo>
                <a:close/>
              </a:path>
            </a:pathLst>
          </a:custGeom>
          <a:gradFill>
            <a:gsLst>
              <a:gs pos="0">
                <a:srgbClr val="2154A5"/>
              </a:gs>
              <a:gs pos="32000">
                <a:srgbClr val="2869B4"/>
              </a:gs>
              <a:gs pos="68000">
                <a:srgbClr val="2D78BE"/>
              </a:gs>
              <a:gs pos="100000">
                <a:srgbClr val="3591D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12"/>
          <p:cNvSpPr/>
          <p:nvPr/>
        </p:nvSpPr>
        <p:spPr bwMode="auto">
          <a:xfrm>
            <a:off x="1317625" y="-12699"/>
            <a:ext cx="4371975" cy="2379663"/>
          </a:xfrm>
          <a:custGeom>
            <a:avLst/>
            <a:gdLst>
              <a:gd name="T0" fmla="*/ 0 w 2754"/>
              <a:gd name="T1" fmla="*/ 125 h 1501"/>
              <a:gd name="T2" fmla="*/ 1377 w 2754"/>
              <a:gd name="T3" fmla="*/ 1501 h 1501"/>
              <a:gd name="T4" fmla="*/ 2754 w 2754"/>
              <a:gd name="T5" fmla="*/ 125 h 1501"/>
              <a:gd name="T6" fmla="*/ 2748 w 2754"/>
              <a:gd name="T7" fmla="*/ 0 h 1501"/>
              <a:gd name="T8" fmla="*/ 6 w 2754"/>
              <a:gd name="T9" fmla="*/ 0 h 1501"/>
              <a:gd name="T10" fmla="*/ 0 w 2754"/>
              <a:gd name="T11" fmla="*/ 125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54" h="1501">
                <a:moveTo>
                  <a:pt x="0" y="125"/>
                </a:moveTo>
                <a:cubicBezTo>
                  <a:pt x="0" y="885"/>
                  <a:pt x="617" y="1501"/>
                  <a:pt x="1377" y="1501"/>
                </a:cubicBezTo>
                <a:cubicBezTo>
                  <a:pt x="2137" y="1501"/>
                  <a:pt x="2754" y="885"/>
                  <a:pt x="2754" y="125"/>
                </a:cubicBezTo>
                <a:cubicBezTo>
                  <a:pt x="2754" y="83"/>
                  <a:pt x="2752" y="41"/>
                  <a:pt x="2748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41"/>
                  <a:pt x="0" y="83"/>
                  <a:pt x="0" y="125"/>
                </a:cubicBezTo>
                <a:close/>
              </a:path>
            </a:pathLst>
          </a:cu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0">
                <a:srgbClr val="3591D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13"/>
          <p:cNvSpPr/>
          <p:nvPr/>
        </p:nvSpPr>
        <p:spPr bwMode="auto">
          <a:xfrm>
            <a:off x="10512425" y="1298576"/>
            <a:ext cx="1700213" cy="2413000"/>
          </a:xfrm>
          <a:custGeom>
            <a:avLst/>
            <a:gdLst>
              <a:gd name="T0" fmla="*/ 1071 w 1071"/>
              <a:gd name="T1" fmla="*/ 65 h 1522"/>
              <a:gd name="T2" fmla="*/ 762 w 1071"/>
              <a:gd name="T3" fmla="*/ 0 h 1522"/>
              <a:gd name="T4" fmla="*/ 0 w 1071"/>
              <a:gd name="T5" fmla="*/ 761 h 1522"/>
              <a:gd name="T6" fmla="*/ 762 w 1071"/>
              <a:gd name="T7" fmla="*/ 1522 h 1522"/>
              <a:gd name="T8" fmla="*/ 1071 w 1071"/>
              <a:gd name="T9" fmla="*/ 1457 h 1522"/>
              <a:gd name="T10" fmla="*/ 1071 w 1071"/>
              <a:gd name="T11" fmla="*/ 65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1" h="1522">
                <a:moveTo>
                  <a:pt x="1071" y="65"/>
                </a:moveTo>
                <a:cubicBezTo>
                  <a:pt x="976" y="23"/>
                  <a:pt x="872" y="0"/>
                  <a:pt x="762" y="0"/>
                </a:cubicBezTo>
                <a:cubicBezTo>
                  <a:pt x="341" y="0"/>
                  <a:pt x="0" y="341"/>
                  <a:pt x="0" y="761"/>
                </a:cubicBezTo>
                <a:cubicBezTo>
                  <a:pt x="0" y="1182"/>
                  <a:pt x="341" y="1522"/>
                  <a:pt x="762" y="1522"/>
                </a:cubicBezTo>
                <a:cubicBezTo>
                  <a:pt x="872" y="1522"/>
                  <a:pt x="976" y="1499"/>
                  <a:pt x="1071" y="1457"/>
                </a:cubicBezTo>
                <a:lnTo>
                  <a:pt x="1071" y="65"/>
                </a:lnTo>
                <a:close/>
              </a:path>
            </a:pathLst>
          </a:custGeom>
          <a:gradFill>
            <a:gsLst>
              <a:gs pos="100000">
                <a:srgbClr val="2154A5"/>
              </a:gs>
              <a:gs pos="70000">
                <a:srgbClr val="2869B4"/>
              </a:gs>
              <a:gs pos="46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Oval 14"/>
          <p:cNvSpPr>
            <a:spLocks noChangeArrowheads="1"/>
          </p:cNvSpPr>
          <p:nvPr/>
        </p:nvSpPr>
        <p:spPr bwMode="auto">
          <a:xfrm>
            <a:off x="352425" y="3767138"/>
            <a:ext cx="1579563" cy="15763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Oval 15"/>
          <p:cNvSpPr>
            <a:spLocks noChangeArrowheads="1"/>
          </p:cNvSpPr>
          <p:nvPr/>
        </p:nvSpPr>
        <p:spPr bwMode="auto">
          <a:xfrm>
            <a:off x="7123113" y="2630488"/>
            <a:ext cx="706438" cy="70643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51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Oval 16"/>
          <p:cNvSpPr>
            <a:spLocks noChangeArrowheads="1"/>
          </p:cNvSpPr>
          <p:nvPr/>
        </p:nvSpPr>
        <p:spPr bwMode="auto">
          <a:xfrm>
            <a:off x="1871663" y="2741613"/>
            <a:ext cx="398463" cy="3952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82962" y="2914651"/>
            <a:ext cx="5426076" cy="1028699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82963" y="4037585"/>
            <a:ext cx="5426076" cy="5246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4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0.xml"/><Relationship Id="rId2" Type="http://schemas.openxmlformats.org/officeDocument/2006/relationships/slide" Target="slide11.xml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41.xml"/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3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4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5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6.xml"/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7.xml"/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8.xml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26.xml"/><Relationship Id="rId2" Type="http://schemas.openxmlformats.org/officeDocument/2006/relationships/tags" Target="../tags/tag8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1.xml"/><Relationship Id="rId2" Type="http://schemas.openxmlformats.org/officeDocument/2006/relationships/slide" Target="slide11.xml"/><Relationship Id="rId1" Type="http://schemas.openxmlformats.org/officeDocument/2006/relationships/tags" Target="../tags/tag5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2.xml"/><Relationship Id="rId2" Type="http://schemas.openxmlformats.org/officeDocument/2006/relationships/image" Target="../media/image3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3.xml"/><Relationship Id="rId2" Type="http://schemas.openxmlformats.org/officeDocument/2006/relationships/image" Target="../media/image16.png"/><Relationship Id="rId1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4.xml"/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" Target="slide1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5.xml"/><Relationship Id="rId2" Type="http://schemas.openxmlformats.org/officeDocument/2006/relationships/image" Target="../media/image18.png"/><Relationship Id="rId1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6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8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1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2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xx</a:t>
            </a:r>
            <a:r>
              <a:rPr lang="zh-CN" altLang="en-US"/>
              <a:t>中学</a:t>
            </a:r>
            <a:br>
              <a:rPr lang="zh-CN" altLang="en-US"/>
            </a:br>
            <a:r>
              <a:rPr lang="zh-CN" altLang="en-US" sz="3200"/>
              <a:t>爱上学智慧教育平台</a:t>
            </a:r>
            <a:br>
              <a:rPr lang="zh-CN" altLang="en-US" sz="3200"/>
            </a:br>
            <a:r>
              <a:rPr lang="zh-CN" altLang="en-US" sz="3200"/>
              <a:t>教师使用培训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z="2400"/>
              <a:t>宣讲人：</a:t>
            </a:r>
            <a:r>
              <a:rPr lang="en-US" altLang="zh-CN" sz="2400"/>
              <a:t>xxx</a:t>
            </a:r>
            <a:endParaRPr lang="en-US" altLang="zh-CN" sz="2400" dirty="0"/>
          </a:p>
        </p:txBody>
      </p:sp>
    </p:spTree>
    <p:custDataLst>
      <p:tags r:id="rId3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7205" y="1862455"/>
            <a:ext cx="1422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校门考勤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3189605" y="1193165"/>
            <a:ext cx="101600" cy="1736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1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、考勤管理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1330" y="4667885"/>
            <a:ext cx="1320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宿舍考勤</a:t>
            </a:r>
            <a:endParaRPr lang="zh-CN" altLang="en-US" sz="2000"/>
          </a:p>
        </p:txBody>
      </p:sp>
      <p:sp>
        <p:nvSpPr>
          <p:cNvPr id="7" name="左大括号 6"/>
          <p:cNvSpPr/>
          <p:nvPr/>
        </p:nvSpPr>
        <p:spPr>
          <a:xfrm>
            <a:off x="3189605" y="3999230"/>
            <a:ext cx="101600" cy="1736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91205" y="1029335"/>
            <a:ext cx="2004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校级账号</a:t>
            </a:r>
            <a:r>
              <a:rPr lang="en-US" altLang="zh-CN" sz="2000"/>
              <a:t>web</a:t>
            </a:r>
            <a:r>
              <a:rPr lang="zh-CN" altLang="en-US" sz="2000"/>
              <a:t>端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3396615" y="2660650"/>
            <a:ext cx="1381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爱上学app</a:t>
            </a:r>
            <a:endParaRPr lang="en-US" altLang="zh-CN"/>
          </a:p>
        </p:txBody>
      </p:sp>
      <p:cxnSp>
        <p:nvCxnSpPr>
          <p:cNvPr id="10" name="直接连接符 9"/>
          <p:cNvCxnSpPr/>
          <p:nvPr/>
        </p:nvCxnSpPr>
        <p:spPr>
          <a:xfrm>
            <a:off x="5295900" y="1228725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13300" y="2851785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hlinkClick r:id="rId2" action="ppaction://hlinksldjump"/>
          </p:cNvPr>
          <p:cNvSpPr txBox="1"/>
          <p:nvPr/>
        </p:nvSpPr>
        <p:spPr>
          <a:xfrm>
            <a:off x="5601335" y="1029335"/>
            <a:ext cx="1339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创建计划</a:t>
            </a:r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5159375" y="2693035"/>
            <a:ext cx="1423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查看考勤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291205" y="3842385"/>
            <a:ext cx="2185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校级账号web端</a:t>
            </a:r>
            <a:endParaRPr lang="zh-CN" altLang="en-US" sz="2000"/>
          </a:p>
        </p:txBody>
      </p:sp>
      <p:cxnSp>
        <p:nvCxnSpPr>
          <p:cNvPr id="15" name="直接连接符 14"/>
          <p:cNvCxnSpPr/>
          <p:nvPr/>
        </p:nvCxnSpPr>
        <p:spPr>
          <a:xfrm>
            <a:off x="5171440" y="4020185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371215" y="5467350"/>
            <a:ext cx="1381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爱上学app</a:t>
            </a:r>
            <a:endParaRPr lang="zh-CN" altLang="en-US" sz="2000"/>
          </a:p>
        </p:txBody>
      </p:sp>
      <p:sp>
        <p:nvSpPr>
          <p:cNvPr id="17" name="文本框 16">
            <a:hlinkClick r:id="rId2" action="ppaction://hlinksldjump"/>
          </p:cNvPr>
          <p:cNvSpPr txBox="1"/>
          <p:nvPr/>
        </p:nvSpPr>
        <p:spPr>
          <a:xfrm>
            <a:off x="5477510" y="3842385"/>
            <a:ext cx="1355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创建计划</a:t>
            </a:r>
            <a:endParaRPr lang="zh-CN" altLang="en-US" sz="2000"/>
          </a:p>
        </p:txBody>
      </p:sp>
      <p:sp>
        <p:nvSpPr>
          <p:cNvPr id="18" name="文本框 17"/>
          <p:cNvSpPr txBox="1"/>
          <p:nvPr/>
        </p:nvSpPr>
        <p:spPr>
          <a:xfrm>
            <a:off x="5118735" y="5467350"/>
            <a:ext cx="1423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查看考勤</a:t>
            </a:r>
            <a:endParaRPr lang="zh-CN" altLang="en-US" sz="2000"/>
          </a:p>
        </p:txBody>
      </p:sp>
      <p:cxnSp>
        <p:nvCxnSpPr>
          <p:cNvPr id="19" name="直接连接符 18"/>
          <p:cNvCxnSpPr/>
          <p:nvPr/>
        </p:nvCxnSpPr>
        <p:spPr>
          <a:xfrm>
            <a:off x="4752340" y="5651500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1795" y="396240"/>
            <a:ext cx="7766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周计划设置校门口的考勤时间</a:t>
            </a:r>
            <a:endParaRPr lang="zh-CN" altLang="en-US"/>
          </a:p>
        </p:txBody>
      </p:sp>
      <p:pic>
        <p:nvPicPr>
          <p:cNvPr id="4" name="图片 3" descr="微信图片_2018111611334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705" b="2267"/>
          <a:stretch>
            <a:fillRect/>
          </a:stretch>
        </p:blipFill>
        <p:spPr>
          <a:xfrm>
            <a:off x="1066800" y="991870"/>
            <a:ext cx="9886950" cy="4763770"/>
          </a:xfrm>
          <a:prstGeom prst="rect">
            <a:avLst/>
          </a:prstGeom>
          <a:effectLst/>
        </p:spPr>
      </p:pic>
      <p:graphicFrame>
        <p:nvGraphicFramePr>
          <p:cNvPr id="6" name="对象 5"/>
          <p:cNvGraphicFramePr/>
          <p:nvPr/>
        </p:nvGraphicFramePr>
        <p:xfrm>
          <a:off x="6031865" y="3338195"/>
          <a:ext cx="127635" cy="18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" imgW="3657600" imgH="5467985" progId="Photoshop.Image.13">
                  <p:embed/>
                </p:oleObj>
              </mc:Choice>
              <mc:Fallback>
                <p:oleObj name="" r:id="rId2" imgW="3657600" imgH="5467985" progId="Photoshop.Image.1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1865" y="3338195"/>
                        <a:ext cx="127635" cy="181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 descr="jj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880" y="3899535"/>
            <a:ext cx="325755" cy="3257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00 -0.046759 L 0.090208 -0.290000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微信图片_20181116140954"/>
          <p:cNvPicPr>
            <a:picLocks noChangeAspect="1"/>
          </p:cNvPicPr>
          <p:nvPr/>
        </p:nvPicPr>
        <p:blipFill>
          <a:blip r:embed="rId1"/>
          <a:srcRect l="1516" t="-314"/>
          <a:stretch>
            <a:fillRect/>
          </a:stretch>
        </p:blipFill>
        <p:spPr>
          <a:xfrm>
            <a:off x="2961005" y="117475"/>
            <a:ext cx="6695440" cy="6622415"/>
          </a:xfrm>
          <a:prstGeom prst="rect">
            <a:avLst/>
          </a:prstGeom>
        </p:spPr>
      </p:pic>
      <p:pic>
        <p:nvPicPr>
          <p:cNvPr id="12" name="图片 11" descr="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545" y="702310"/>
            <a:ext cx="325755" cy="3257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73148 " pathEditMode="relative" ptsTypes="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1 0.073426 L -0.000521 0.187685 " pathEditMode="relative" ptsTypes="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Par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1 0.185370 L -0.000521 0.283611 " pathEditMode="relative" ptsTypes="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39750" y="489585"/>
            <a:ext cx="111131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800" b="0"/>
              <a:t>考勤统计有班级/年级、日期、总人数、走读、住校人数、请假、迟到、早退、未打卡、归寝异常、离校异常等。点击详情，可以详细查看班级学生考勤情况</a:t>
            </a:r>
            <a:endParaRPr lang="zh-CN" altLang="en-US"/>
          </a:p>
        </p:txBody>
      </p:sp>
      <p:pic>
        <p:nvPicPr>
          <p:cNvPr id="2" name="图片 1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71600"/>
            <a:ext cx="10058400" cy="4115435"/>
          </a:xfrm>
          <a:prstGeom prst="rect">
            <a:avLst/>
          </a:prstGeom>
        </p:spPr>
      </p:pic>
      <p:pic>
        <p:nvPicPr>
          <p:cNvPr id="12" name="图片 11" descr="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175" y="3496310"/>
            <a:ext cx="325755" cy="3257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4040" y="909955"/>
            <a:ext cx="8504555" cy="5038090"/>
          </a:xfrm>
          <a:prstGeom prst="rect">
            <a:avLst/>
          </a:prstGeom>
        </p:spPr>
      </p:pic>
      <p:pic>
        <p:nvPicPr>
          <p:cNvPr id="12" name="图片 11" descr="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775" y="3816350"/>
            <a:ext cx="325755" cy="3257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3930" y="923925"/>
            <a:ext cx="7723505" cy="50095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49020" y="490220"/>
            <a:ext cx="8864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教师查看自己和管理班级的考勤情况（红色字体为考勤异常，黑色字体为考勤正常）。</a:t>
            </a:r>
            <a:endParaRPr lang="zh-CN" altLang="en-US"/>
          </a:p>
        </p:txBody>
      </p:sp>
      <p:pic>
        <p:nvPicPr>
          <p:cNvPr id="3" name="图片 2" descr="微信图片_20181116154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205" y="1182370"/>
            <a:ext cx="3027045" cy="5374640"/>
          </a:xfrm>
          <a:prstGeom prst="rect">
            <a:avLst/>
          </a:prstGeom>
        </p:spPr>
      </p:pic>
      <p:pic>
        <p:nvPicPr>
          <p:cNvPr id="4" name="图片 3" descr="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45" y="4088130"/>
            <a:ext cx="325755" cy="325755"/>
          </a:xfrm>
          <a:prstGeom prst="rect">
            <a:avLst/>
          </a:prstGeom>
        </p:spPr>
      </p:pic>
      <p:pic>
        <p:nvPicPr>
          <p:cNvPr id="5" name="图片 4" descr="微信图片_2018111615453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3460" y="1182370"/>
            <a:ext cx="3027622" cy="537484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4794885" y="3430270"/>
            <a:ext cx="892810" cy="657860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9371965" y="3430270"/>
            <a:ext cx="892810" cy="657860"/>
          </a:xfrm>
          <a:prstGeom prst="rightArrow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811161545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3665" y="741680"/>
            <a:ext cx="3027952" cy="537484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4779645" y="2738120"/>
            <a:ext cx="892810" cy="657860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微信图片_20181116154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55" y="741680"/>
            <a:ext cx="3028073" cy="5374840"/>
          </a:xfrm>
          <a:prstGeom prst="rect">
            <a:avLst/>
          </a:prstGeom>
        </p:spPr>
      </p:pic>
      <p:pic>
        <p:nvPicPr>
          <p:cNvPr id="4" name="图片 3" descr="j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95" y="2040255"/>
            <a:ext cx="181610" cy="1816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181116154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205" y="1182370"/>
            <a:ext cx="3027045" cy="5374640"/>
          </a:xfrm>
          <a:prstGeom prst="rect">
            <a:avLst/>
          </a:prstGeom>
        </p:spPr>
      </p:pic>
      <p:pic>
        <p:nvPicPr>
          <p:cNvPr id="4" name="图片 3" descr="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35" y="2804160"/>
            <a:ext cx="197485" cy="19748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4693285" y="3210560"/>
            <a:ext cx="892810" cy="657860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1"/>
          <p:cNvPicPr/>
          <p:nvPr/>
        </p:nvPicPr>
        <p:blipFill>
          <a:blip r:embed="rId3"/>
          <a:srcRect t="40800" b="5115"/>
          <a:stretch>
            <a:fillRect/>
          </a:stretch>
        </p:blipFill>
        <p:spPr>
          <a:xfrm>
            <a:off x="5992495" y="1738630"/>
            <a:ext cx="4000500" cy="3884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4110" y="423545"/>
            <a:ext cx="6126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老师也会在最新消息内收到系统推送消息，提醒查看详情。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033145" y="48196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sz="1800" b="0"/>
              <a:t>老师可以成为宿管，统计和管理住校生考勤。</a:t>
            </a:r>
            <a:endParaRPr lang="zh-CN" altLang="en-US"/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165" y="850265"/>
            <a:ext cx="3266440" cy="5803900"/>
          </a:xfrm>
          <a:prstGeom prst="rect">
            <a:avLst/>
          </a:prstGeom>
        </p:spPr>
      </p:pic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0" y="2384425"/>
            <a:ext cx="3414395" cy="273558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508625" y="3257550"/>
            <a:ext cx="892810" cy="657860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3611563" y="3226232"/>
            <a:ext cx="8580437" cy="0"/>
          </a:xfrm>
          <a:prstGeom prst="line">
            <a:avLst/>
          </a:prstGeom>
          <a:ln>
            <a:solidFill>
              <a:schemeClr val="accent5"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 rot="17740647">
            <a:off x="1219861" y="3808902"/>
            <a:ext cx="447984" cy="4479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 rot="17740647">
            <a:off x="686923" y="3988390"/>
            <a:ext cx="280256" cy="280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lt"/>
            </a:endParaRPr>
          </a:p>
        </p:txBody>
      </p:sp>
      <p:grpSp>
        <p:nvGrpSpPr>
          <p:cNvPr id="28" name="组合 27"/>
          <p:cNvGrpSpPr/>
          <p:nvPr>
            <p:custDataLst>
              <p:tags r:id="rId4"/>
            </p:custDataLst>
          </p:nvPr>
        </p:nvGrpSpPr>
        <p:grpSpPr>
          <a:xfrm rot="19279997">
            <a:off x="733894" y="201806"/>
            <a:ext cx="4609534" cy="7748958"/>
            <a:chOff x="1378576" y="-791779"/>
            <a:chExt cx="4609534" cy="7748958"/>
          </a:xfrm>
        </p:grpSpPr>
        <p:cxnSp>
          <p:nvCxnSpPr>
            <p:cNvPr id="18" name="直接连接符 17"/>
            <p:cNvCxnSpPr/>
            <p:nvPr>
              <p:custDataLst>
                <p:tags r:id="rId5"/>
              </p:custDataLst>
            </p:nvPr>
          </p:nvCxnSpPr>
          <p:spPr>
            <a:xfrm>
              <a:off x="1378576" y="-791779"/>
              <a:ext cx="3444010" cy="738094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6"/>
              </p:custDataLst>
            </p:nvPr>
          </p:nvCxnSpPr>
          <p:spPr>
            <a:xfrm>
              <a:off x="4931713" y="4693186"/>
              <a:ext cx="1056397" cy="226399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7"/>
          <p:cNvSpPr/>
          <p:nvPr>
            <p:custDataLst>
              <p:tags r:id="rId7"/>
            </p:custDataLst>
          </p:nvPr>
        </p:nvSpPr>
        <p:spPr>
          <a:xfrm>
            <a:off x="3502025" y="2228215"/>
            <a:ext cx="1517650" cy="734695"/>
          </a:xfrm>
          <a:prstGeom prst="rect">
            <a:avLst/>
          </a:prstGeom>
        </p:spPr>
        <p:txBody>
          <a:bodyPr vert="horz" lIns="91440" tIns="46800" rIns="91440" bIns="46800" rtlCol="0" anchor="ctr"/>
          <a:lstStyle/>
          <a:p>
            <a:pPr lvl="0">
              <a:lnSpc>
                <a:spcPct val="140000"/>
              </a:lnSpc>
              <a:spcBef>
                <a:spcPct val="0"/>
              </a:spcBef>
              <a:defRPr/>
            </a:pPr>
            <a:r>
              <a:rPr lang="zh-CN" altLang="en-US" sz="3600" b="1" noProof="1">
                <a:latin typeface="+mj-lt"/>
                <a:ea typeface="+mj-ea"/>
                <a:cs typeface="+mj-cs"/>
                <a:sym typeface="+mn-lt"/>
              </a:rPr>
              <a:t>目录</a:t>
            </a:r>
            <a:endParaRPr lang="zh-CN" altLang="en-US" sz="3600" b="1" noProof="1"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9" name="Isosceles Triangle 32"/>
          <p:cNvSpPr/>
          <p:nvPr>
            <p:custDataLst>
              <p:tags r:id="rId8"/>
            </p:custDataLst>
          </p:nvPr>
        </p:nvSpPr>
        <p:spPr>
          <a:xfrm>
            <a:off x="4717143" y="6268556"/>
            <a:ext cx="2254786" cy="589444"/>
          </a:xfrm>
          <a:prstGeom prst="triangl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0" name="Isosceles Triangle 33"/>
          <p:cNvSpPr/>
          <p:nvPr>
            <p:custDataLst>
              <p:tags r:id="rId9"/>
            </p:custDataLst>
          </p:nvPr>
        </p:nvSpPr>
        <p:spPr>
          <a:xfrm>
            <a:off x="5220071" y="6268556"/>
            <a:ext cx="2254786" cy="589444"/>
          </a:xfrm>
          <a:prstGeom prst="triangl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10"/>
            </p:custDataLst>
          </p:nvPr>
        </p:nvGrpSpPr>
        <p:grpSpPr>
          <a:xfrm>
            <a:off x="3625533" y="3537696"/>
            <a:ext cx="5065896" cy="307777"/>
            <a:chOff x="3611563" y="3512931"/>
            <a:chExt cx="5065896" cy="307777"/>
          </a:xfrm>
        </p:grpSpPr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3846979" y="3512931"/>
              <a:ext cx="1268448" cy="307777"/>
            </a:xfrm>
            <a:prstGeom prst="rect">
              <a:avLst/>
            </a:prstGeom>
            <a:noFill/>
          </p:spPr>
          <p:txBody>
            <a:bodyPr wrap="square" tIns="46800" bIns="468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40000"/>
                </a:lnSpc>
                <a:defRPr/>
              </a:pPr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sym typeface="+mn-lt"/>
                </a:rPr>
                <a:t>平台简介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endParaRPr>
            </a:p>
          </p:txBody>
        </p:sp>
        <p:sp>
          <p:nvSpPr>
            <p:cNvPr id="34" name="Oval 75"/>
            <p:cNvSpPr/>
            <p:nvPr>
              <p:custDataLst>
                <p:tags r:id="rId12"/>
              </p:custDataLst>
            </p:nvPr>
          </p:nvSpPr>
          <p:spPr>
            <a:xfrm>
              <a:off x="3611563" y="3555751"/>
              <a:ext cx="190948" cy="1909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35" name="Freeform 76"/>
            <p:cNvSpPr/>
            <p:nvPr>
              <p:custDataLst>
                <p:tags r:id="rId13"/>
              </p:custDataLst>
            </p:nvPr>
          </p:nvSpPr>
          <p:spPr>
            <a:xfrm rot="18900000">
              <a:off x="3617408" y="3593039"/>
              <a:ext cx="241125" cy="116045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id-ID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4"/>
              </p:custDataLst>
            </p:nvPr>
          </p:nvSpPr>
          <p:spPr>
            <a:xfrm>
              <a:off x="5627995" y="3512931"/>
              <a:ext cx="1268448" cy="307777"/>
            </a:xfrm>
            <a:prstGeom prst="rect">
              <a:avLst/>
            </a:prstGeom>
            <a:noFill/>
          </p:spPr>
          <p:txBody>
            <a:bodyPr wrap="square" tIns="46800" bIns="468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4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lt"/>
                </a:rPr>
                <a:t>重点应用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endParaRPr>
            </a:p>
          </p:txBody>
        </p:sp>
        <p:sp>
          <p:nvSpPr>
            <p:cNvPr id="39" name="Oval 75"/>
            <p:cNvSpPr/>
            <p:nvPr>
              <p:custDataLst>
                <p:tags r:id="rId15"/>
              </p:custDataLst>
            </p:nvPr>
          </p:nvSpPr>
          <p:spPr>
            <a:xfrm>
              <a:off x="5392579" y="3555751"/>
              <a:ext cx="190948" cy="1909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40" name="Freeform 76"/>
            <p:cNvSpPr/>
            <p:nvPr>
              <p:custDataLst>
                <p:tags r:id="rId16"/>
              </p:custDataLst>
            </p:nvPr>
          </p:nvSpPr>
          <p:spPr>
            <a:xfrm rot="18900000">
              <a:off x="5398424" y="3580974"/>
              <a:ext cx="241125" cy="116045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id-ID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17"/>
              </p:custDataLst>
            </p:nvPr>
          </p:nvSpPr>
          <p:spPr>
            <a:xfrm>
              <a:off x="7409011" y="3512931"/>
              <a:ext cx="1268448" cy="307777"/>
            </a:xfrm>
            <a:prstGeom prst="rect">
              <a:avLst/>
            </a:prstGeom>
            <a:noFill/>
          </p:spPr>
          <p:txBody>
            <a:bodyPr wrap="square" tIns="46800" bIns="468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4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lt"/>
                </a:rPr>
                <a:t>如何使用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endParaRPr>
            </a:p>
          </p:txBody>
        </p:sp>
        <p:sp>
          <p:nvSpPr>
            <p:cNvPr id="44" name="Oval 75"/>
            <p:cNvSpPr/>
            <p:nvPr>
              <p:custDataLst>
                <p:tags r:id="rId18"/>
              </p:custDataLst>
            </p:nvPr>
          </p:nvSpPr>
          <p:spPr>
            <a:xfrm>
              <a:off x="7173595" y="3555751"/>
              <a:ext cx="190948" cy="1909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45" name="Freeform 76"/>
            <p:cNvSpPr/>
            <p:nvPr>
              <p:custDataLst>
                <p:tags r:id="rId19"/>
              </p:custDataLst>
            </p:nvPr>
          </p:nvSpPr>
          <p:spPr>
            <a:xfrm rot="18900000">
              <a:off x="7214365" y="3580974"/>
              <a:ext cx="241125" cy="116045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id-ID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lt"/>
              </a:endParaRPr>
            </a:p>
          </p:txBody>
        </p:sp>
      </p:grpSp>
    </p:spTree>
    <p:custDataLst>
      <p:tags r:id="rId20"/>
    </p:custData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1560195" cy="567055"/>
          </a:xfrm>
          <a:prstGeom prst="rect">
            <a:avLst/>
          </a:prstGeom>
        </p:spPr>
        <p:txBody>
          <a:bodyPr vert="horz" lIns="91440" tIns="46800" rIns="91440" bIns="46800" rtlCol="0" anchor="ctr">
            <a:normAutofit fontScale="70000"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8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2</a:t>
            </a:r>
            <a:r>
              <a:rPr lang="zh-CN" altLang="en-US" sz="28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、成绩管理</a:t>
            </a:r>
            <a:endParaRPr lang="zh-CN" altLang="en-US" sz="28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6300" y="3394710"/>
            <a:ext cx="1316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成绩管理</a:t>
            </a:r>
            <a:endParaRPr lang="zh-CN" altLang="en-US" sz="2000"/>
          </a:p>
        </p:txBody>
      </p:sp>
      <p:sp>
        <p:nvSpPr>
          <p:cNvPr id="3" name="左大括号 2"/>
          <p:cNvSpPr/>
          <p:nvPr/>
        </p:nvSpPr>
        <p:spPr>
          <a:xfrm>
            <a:off x="2192655" y="1729105"/>
            <a:ext cx="79375" cy="36988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72030" y="1564640"/>
            <a:ext cx="1316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统考成绩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87905" y="5184140"/>
            <a:ext cx="1264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日常成绩</a:t>
            </a:r>
            <a:endParaRPr lang="zh-CN" altLang="en-US"/>
          </a:p>
        </p:txBody>
      </p:sp>
      <p:sp>
        <p:nvSpPr>
          <p:cNvPr id="6" name="左大括号 5"/>
          <p:cNvSpPr/>
          <p:nvPr/>
        </p:nvSpPr>
        <p:spPr>
          <a:xfrm>
            <a:off x="3465195" y="1118235"/>
            <a:ext cx="75565" cy="13030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09010" y="864235"/>
            <a:ext cx="191833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校级账号web端</a:t>
            </a:r>
            <a:endParaRPr lang="zh-CN" altLang="en-US" sz="2000"/>
          </a:p>
        </p:txBody>
      </p:sp>
      <p:sp>
        <p:nvSpPr>
          <p:cNvPr id="12" name="文本框 11">
            <a:hlinkClick r:id="rId2" action="ppaction://hlinksldjump"/>
          </p:cNvPr>
          <p:cNvSpPr txBox="1"/>
          <p:nvPr/>
        </p:nvSpPr>
        <p:spPr>
          <a:xfrm>
            <a:off x="5508625" y="727075"/>
            <a:ext cx="3688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ctr">
              <a:lnSpc>
                <a:spcPct val="90000"/>
              </a:lnSpc>
              <a:buNone/>
            </a:pPr>
            <a:r>
              <a:rPr lang="zh-CN" altLang="en-US" sz="2000">
                <a:sym typeface="+mn-ea"/>
              </a:rPr>
              <a:t>创建统考成绩单</a:t>
            </a:r>
            <a:endParaRPr lang="zh-CN" altLang="en-US" sz="2000"/>
          </a:p>
          <a:p>
            <a:pPr algn="ctr" fontAlgn="ctr">
              <a:lnSpc>
                <a:spcPct val="90000"/>
              </a:lnSpc>
              <a:buNone/>
            </a:pPr>
            <a:r>
              <a:rPr lang="zh-CN" altLang="en-US" sz="2000">
                <a:sym typeface="+mn-ea"/>
              </a:rPr>
              <a:t>上传、查看全校</a:t>
            </a:r>
            <a:r>
              <a:rPr lang="en-US" altLang="zh-CN" sz="2000">
                <a:sym typeface="+mn-ea"/>
              </a:rPr>
              <a:t>/</a:t>
            </a:r>
            <a:r>
              <a:rPr lang="zh-CN" altLang="en-US" sz="2000">
                <a:sym typeface="+mn-ea"/>
              </a:rPr>
              <a:t>年级成绩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3540760" y="2208530"/>
            <a:ext cx="13677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爱上学app</a:t>
            </a: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908550" y="2421255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283835" y="2223770"/>
            <a:ext cx="2214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查看学生统考成绩</a:t>
            </a:r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3498215" y="4716780"/>
            <a:ext cx="75565" cy="13030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568065" y="4481195"/>
            <a:ext cx="191833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校级账号web端</a:t>
            </a:r>
            <a:endParaRPr lang="zh-CN" altLang="en-US" sz="2000"/>
          </a:p>
        </p:txBody>
      </p:sp>
      <p:cxnSp>
        <p:nvCxnSpPr>
          <p:cNvPr id="17" name="直接连接符 16"/>
          <p:cNvCxnSpPr/>
          <p:nvPr/>
        </p:nvCxnSpPr>
        <p:spPr>
          <a:xfrm>
            <a:off x="5454650" y="4680585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521960" y="438658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ctr">
              <a:lnSpc>
                <a:spcPct val="90000"/>
              </a:lnSpc>
              <a:buNone/>
            </a:pPr>
            <a:r>
              <a:rPr lang="zh-CN" altLang="en-US" sz="2000">
                <a:sym typeface="+mn-ea"/>
              </a:rPr>
              <a:t>创建日常成绩单</a:t>
            </a:r>
            <a:endParaRPr lang="zh-CN" altLang="en-US" sz="2000"/>
          </a:p>
          <a:p>
            <a:pPr algn="ctr" fontAlgn="ctr">
              <a:lnSpc>
                <a:spcPct val="90000"/>
              </a:lnSpc>
              <a:buNone/>
            </a:pPr>
            <a:r>
              <a:rPr lang="zh-CN" altLang="en-US" sz="2000">
                <a:sym typeface="+mn-ea"/>
              </a:rPr>
              <a:t>上传日常成绩</a:t>
            </a:r>
            <a:endParaRPr lang="zh-CN" altLang="en-US" sz="2000"/>
          </a:p>
        </p:txBody>
      </p:sp>
      <p:sp>
        <p:nvSpPr>
          <p:cNvPr id="19" name="文本框 18"/>
          <p:cNvSpPr txBox="1"/>
          <p:nvPr/>
        </p:nvSpPr>
        <p:spPr>
          <a:xfrm>
            <a:off x="3604260" y="5850890"/>
            <a:ext cx="13677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爱上学app</a:t>
            </a:r>
            <a:endParaRPr lang="zh-CN" altLang="en-US" sz="2000"/>
          </a:p>
        </p:txBody>
      </p:sp>
      <p:cxnSp>
        <p:nvCxnSpPr>
          <p:cNvPr id="20" name="直接连接符 19"/>
          <p:cNvCxnSpPr/>
          <p:nvPr/>
        </p:nvCxnSpPr>
        <p:spPr>
          <a:xfrm>
            <a:off x="4972050" y="6050280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309235" y="5727700"/>
            <a:ext cx="2214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fontAlgn="ctr">
              <a:lnSpc>
                <a:spcPct val="90000"/>
              </a:lnSpc>
              <a:buNone/>
            </a:pPr>
            <a:r>
              <a:rPr lang="zh-CN" altLang="en-US" sz="2000">
                <a:sym typeface="+mn-ea"/>
              </a:rPr>
              <a:t>创建日常成绩单</a:t>
            </a:r>
            <a:endParaRPr lang="zh-CN" altLang="en-US" sz="2000">
              <a:sym typeface="+mn-ea"/>
            </a:endParaRPr>
          </a:p>
          <a:p>
            <a:pPr algn="ctr" fontAlgn="ctr">
              <a:lnSpc>
                <a:spcPct val="90000"/>
              </a:lnSpc>
              <a:buNone/>
            </a:pPr>
            <a:r>
              <a:rPr lang="zh-CN" altLang="en-US" sz="2000">
                <a:sym typeface="+mn-ea"/>
              </a:rPr>
              <a:t>查看学生日常成绩</a:t>
            </a:r>
            <a:endParaRPr lang="zh-CN" altLang="en-US" sz="2000"/>
          </a:p>
        </p:txBody>
      </p:sp>
      <p:cxnSp>
        <p:nvCxnSpPr>
          <p:cNvPr id="10" name="直接连接符 9"/>
          <p:cNvCxnSpPr/>
          <p:nvPr/>
        </p:nvCxnSpPr>
        <p:spPr>
          <a:xfrm>
            <a:off x="5487670" y="1054100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181118211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20" y="991870"/>
            <a:ext cx="10058400" cy="4874260"/>
          </a:xfrm>
          <a:prstGeom prst="rect">
            <a:avLst/>
          </a:prstGeom>
        </p:spPr>
      </p:pic>
      <p:pic>
        <p:nvPicPr>
          <p:cNvPr id="4" name="图片 3" descr="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5286375"/>
            <a:ext cx="211455" cy="1854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7725" y="427355"/>
            <a:ext cx="8053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进入成绩系统会跳转另一窗口。成绩系统可以创建成绩单、查询学生成绩。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>
            <a:hlinkClick r:id="rId1" action="ppaction://hlinksldjump"/>
          </p:cNvPr>
          <p:cNvSpPr txBox="1"/>
          <p:nvPr/>
        </p:nvSpPr>
        <p:spPr>
          <a:xfrm>
            <a:off x="763270" y="271780"/>
            <a:ext cx="5615940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ctr">
              <a:lnSpc>
                <a:spcPct val="90000"/>
              </a:lnSpc>
              <a:buNone/>
            </a:pPr>
            <a:r>
              <a:rPr lang="zh-CN" altLang="en-US" sz="1800">
                <a:sym typeface="+mn-ea"/>
              </a:rPr>
              <a:t>按班级创建成绩单。添加科目，设置分数。</a:t>
            </a:r>
            <a:endParaRPr lang="zh-CN" altLang="en-US" sz="1800">
              <a:sym typeface="+mn-ea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611505"/>
            <a:ext cx="7544435" cy="6257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>
            <a:hlinkClick r:id="rId1" action="ppaction://hlinksldjump"/>
          </p:cNvPr>
          <p:cNvSpPr txBox="1"/>
          <p:nvPr/>
        </p:nvSpPr>
        <p:spPr>
          <a:xfrm>
            <a:off x="763270" y="271780"/>
            <a:ext cx="5615940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ctr">
              <a:lnSpc>
                <a:spcPct val="90000"/>
              </a:lnSpc>
              <a:buNone/>
            </a:pPr>
            <a:r>
              <a:rPr lang="zh-CN" altLang="en-US" sz="1800">
                <a:sym typeface="+mn-ea"/>
              </a:rPr>
              <a:t>按照要求下载成绩模板，按照班级的学生录入成绩。</a:t>
            </a:r>
            <a:endParaRPr lang="zh-CN" altLang="en-US" sz="1800">
              <a:sym typeface="+mn-ea"/>
            </a:endParaRPr>
          </a:p>
        </p:txBody>
      </p:sp>
      <p:pic>
        <p:nvPicPr>
          <p:cNvPr id="3" name="图片 2" descr="微信图片_20181118212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1870"/>
            <a:ext cx="10058400" cy="4874260"/>
          </a:xfrm>
          <a:prstGeom prst="rect">
            <a:avLst/>
          </a:prstGeom>
        </p:spPr>
      </p:pic>
      <p:pic>
        <p:nvPicPr>
          <p:cNvPr id="5" name="图片 4" descr="j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910" y="2694940"/>
            <a:ext cx="211455" cy="1854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02 0.003241 L -0.102240 0.003241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77 0.001019 L -0.037969 -0.001296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>
            <a:hlinkClick r:id="rId1" action="ppaction://hlinksldjump"/>
          </p:cNvPr>
          <p:cNvSpPr txBox="1"/>
          <p:nvPr/>
        </p:nvSpPr>
        <p:spPr>
          <a:xfrm>
            <a:off x="763270" y="271780"/>
            <a:ext cx="11053445" cy="1086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ctr">
              <a:lnSpc>
                <a:spcPct val="90000"/>
              </a:lnSpc>
              <a:buNone/>
            </a:pPr>
            <a:r>
              <a:rPr lang="zh-CN" altLang="en-US" sz="1800">
                <a:sym typeface="+mn-ea"/>
              </a:rPr>
              <a:t>发送成绩：选择一个班级，加载出班级中全部学生信息；选择需要发送的字段内容，选中的字段内容会出现在发送模板中；点击预览；选择发送短信，在编辑完毕内容后，可以选择群发班级成绩，也可以选择个学生进行发送。</a:t>
            </a:r>
            <a:endParaRPr lang="zh-CN" altLang="en-US" sz="1800">
              <a:sym typeface="+mn-ea"/>
            </a:endParaRPr>
          </a:p>
          <a:p>
            <a:pPr algn="l" fontAlgn="ctr">
              <a:lnSpc>
                <a:spcPct val="90000"/>
              </a:lnSpc>
              <a:buNone/>
            </a:pPr>
            <a:r>
              <a:rPr lang="zh-CN" altLang="en-US" sz="1800">
                <a:sym typeface="+mn-ea"/>
              </a:rPr>
              <a:t>可以选择发送方式：客户端app消息中心&amp;短信发送两种方式。</a:t>
            </a:r>
            <a:endParaRPr lang="zh-CN" altLang="en-US" sz="1800">
              <a:sym typeface="+mn-ea"/>
            </a:endParaRPr>
          </a:p>
        </p:txBody>
      </p:sp>
      <p:pic>
        <p:nvPicPr>
          <p:cNvPr id="4" name="图片 3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35" y="1597660"/>
            <a:ext cx="10057765" cy="48215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3"/>
          <p:cNvSpPr/>
          <p:nvPr/>
        </p:nvSpPr>
        <p:spPr>
          <a:xfrm>
            <a:off x="1876425" y="721994"/>
            <a:ext cx="7987029" cy="869316"/>
          </a:xfrm>
          <a:prstGeom prst="rect">
            <a:avLst/>
          </a:prstGeom>
        </p:spPr>
        <p:txBody>
          <a:bodyPr vert="horz" lIns="91440" tIns="45720" rIns="91440" bIns="45720" rtlCol="0">
            <a:scene3d>
              <a:camera prst="orthographicFront"/>
              <a:lightRig rig="threePt" dir="t"/>
            </a:scene3d>
          </a:bodyPr>
          <a:lstStyle>
            <a:lvl1pPr marL="0" indent="0" algn="ctr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zh-CN" altLang="en-US" sz="1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图片 1" descr="00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390" y="721995"/>
            <a:ext cx="3312160" cy="5885815"/>
          </a:xfrm>
          <a:prstGeom prst="rect">
            <a:avLst/>
          </a:prstGeom>
        </p:spPr>
      </p:pic>
      <p:pic>
        <p:nvPicPr>
          <p:cNvPr id="4" name="图片 3" descr="1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0" y="721995"/>
            <a:ext cx="3312846" cy="5886043"/>
          </a:xfrm>
          <a:prstGeom prst="rect">
            <a:avLst/>
          </a:prstGeom>
        </p:spPr>
      </p:pic>
      <p:pic>
        <p:nvPicPr>
          <p:cNvPr id="5" name="图片 4" descr="22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480" y="721995"/>
            <a:ext cx="3312846" cy="5886043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53390" y="215900"/>
            <a:ext cx="96710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800" b="0"/>
              <a:t>app</a:t>
            </a:r>
            <a:r>
              <a:rPr lang="zh-CN" altLang="en-US" sz="1800" b="0"/>
              <a:t>查看本班学生统考考试。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05765" y="197485"/>
            <a:ext cx="113163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800" b="0"/>
              <a:t>app</a:t>
            </a:r>
            <a:r>
              <a:rPr lang="zh-CN" altLang="en-US" sz="1800" b="0"/>
              <a:t>查看和发布本班日常成绩，一般用于本班日常小测。可发送成绩报告给家长。发布→成绩单基本信息→下一步→输入成绩→确定。</a:t>
            </a:r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42645"/>
            <a:ext cx="3459401" cy="5886043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25" y="842645"/>
            <a:ext cx="3457678" cy="5886043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045" y="842645"/>
            <a:ext cx="3457678" cy="588604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220" y="486410"/>
            <a:ext cx="3457678" cy="5886043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895" y="485775"/>
            <a:ext cx="3457678" cy="5886043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860" y="485775"/>
            <a:ext cx="3457678" cy="588604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450850" y="205105"/>
            <a:ext cx="1764030" cy="536575"/>
          </a:xfrm>
          <a:prstGeom prst="rect">
            <a:avLst/>
          </a:prstGeom>
        </p:spPr>
        <p:txBody>
          <a:bodyPr vert="horz" lIns="91440" tIns="46800" rIns="91440" bIns="46800" rtlCol="0" anchor="ctr">
            <a:normAutofit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000" noProof="1" smtClean="0">
                <a:solidFill>
                  <a:schemeClr val="lt1"/>
                </a:solidFill>
                <a:sym typeface="+mn-lt"/>
              </a:rPr>
              <a:t>3、短信管理</a:t>
            </a:r>
            <a:endParaRPr lang="zh-CN" altLang="en-US" sz="28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1615440" y="1529715"/>
          <a:ext cx="8961120" cy="306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585"/>
                <a:gridCol w="2599690"/>
                <a:gridCol w="3496310"/>
                <a:gridCol w="1613535"/>
              </a:tblGrid>
              <a:tr h="766445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发送工具</a:t>
                      </a:r>
                      <a:endParaRPr lang="zh-CN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系统名称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业务模块</a:t>
                      </a:r>
                      <a:endParaRPr lang="zh-CN" altLang="en-US" sz="14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作用对象</a:t>
                      </a:r>
                      <a:endParaRPr lang="zh-CN" altLang="en-US" sz="1400">
                        <a:sym typeface="+mn-ea"/>
                      </a:endParaRPr>
                    </a:p>
                  </a:txBody>
                  <a:tcPr anchor="ctr" anchorCtr="0"/>
                </a:tc>
              </a:tr>
              <a:tr h="766445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</a:rPr>
                        <a:t>网页</a:t>
                      </a:r>
                      <a:endParaRPr lang="zh-CN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爱上学</a:t>
                      </a:r>
                      <a:r>
                        <a:rPr lang="en-US" altLang="zh-CN" sz="1400"/>
                        <a:t>·</a:t>
                      </a:r>
                      <a:r>
                        <a:rPr lang="zh-CN" altLang="en-US" sz="1400"/>
                        <a:t>校园管理平台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校园</a:t>
                      </a:r>
                      <a:r>
                        <a:rPr lang="en-US" altLang="zh-CN" sz="1400"/>
                        <a:t>OA</a:t>
                      </a:r>
                      <a:r>
                        <a:rPr lang="zh-CN" altLang="en-US" sz="1400"/>
                        <a:t>、成绩系统、班级圈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教师、家长</a:t>
                      </a:r>
                      <a:endParaRPr lang="zh-CN" altLang="en-US" sz="1400"/>
                    </a:p>
                  </a:txBody>
                  <a:tcPr anchor="ctr" anchorCtr="0"/>
                </a:tc>
              </a:tr>
              <a:tr h="766445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 b="1">
                          <a:sym typeface="+mn-ea"/>
                        </a:rPr>
                        <a:t>手机</a:t>
                      </a:r>
                      <a:endParaRPr lang="zh-CN" altLang="en-US" sz="1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爱上学</a:t>
                      </a:r>
                      <a:r>
                        <a:rPr lang="en-US" altLang="zh-CN" sz="1400"/>
                        <a:t>·App</a:t>
                      </a:r>
                      <a:endParaRPr lang="en-US" altLang="zh-CN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校园</a:t>
                      </a:r>
                      <a:r>
                        <a:rPr lang="en-US" altLang="zh-CN" sz="1400">
                          <a:sym typeface="+mn-ea"/>
                        </a:rPr>
                        <a:t>OA</a:t>
                      </a:r>
                      <a:r>
                        <a:rPr lang="zh-CN" altLang="en-US" sz="1400">
                          <a:sym typeface="+mn-ea"/>
                        </a:rPr>
                        <a:t>、班级圈、成绩系统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教师、家长</a:t>
                      </a:r>
                      <a:endParaRPr lang="zh-CN" altLang="en-US" sz="1400"/>
                    </a:p>
                  </a:txBody>
                  <a:tcPr anchor="ctr" anchorCtr="0"/>
                </a:tc>
              </a:tr>
              <a:tr h="766445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 b="1"/>
                        <a:t>手机</a:t>
                      </a:r>
                      <a:endParaRPr lang="zh-CN" altLang="en-US" sz="1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爱上学</a:t>
                      </a:r>
                      <a:r>
                        <a:rPr lang="en-US" altLang="zh-CN" sz="1400"/>
                        <a:t>·App</a:t>
                      </a:r>
                      <a:endParaRPr lang="en-US" altLang="zh-CN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校园安全、请假管理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家长</a:t>
                      </a:r>
                      <a:endParaRPr lang="zh-CN" altLang="en-US" sz="14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副标题 3"/>
          <p:cNvSpPr/>
          <p:nvPr>
            <p:ph type="subTitle" idx="1"/>
          </p:nvPr>
        </p:nvSpPr>
        <p:spPr>
          <a:xfrm>
            <a:off x="2049780" y="822325"/>
            <a:ext cx="7870190" cy="59753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l" fontAlgn="auto"/>
            <a:r>
              <a:rPr lang="zh-CN" altLang="en-US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校园</a:t>
            </a:r>
            <a:r>
              <a:rPr lang="en-US" altLang="zh-CN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OA</a:t>
            </a:r>
            <a:r>
              <a:rPr lang="zh-CN" altLang="en-US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模块</a:t>
            </a:r>
            <a:r>
              <a:rPr lang="en-US" altLang="zh-CN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CN" altLang="en-US" sz="16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学校管理人员</a:t>
            </a:r>
            <a:r>
              <a:rPr lang="zh-CN" altLang="en-US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可根据不同角色、群组发送短信</a:t>
            </a:r>
            <a:endParaRPr lang="zh-CN" altLang="en-US" sz="1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60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288" y="1608138"/>
            <a:ext cx="8385175" cy="39639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89500" y="3203575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000" spc="-150">
                <a:sym typeface="+mn-lt"/>
              </a:rPr>
              <a:t>一、</a:t>
            </a:r>
            <a:r>
              <a:rPr lang="zh-CN" altLang="en-US" sz="4000">
                <a:sym typeface="+mn-lt"/>
              </a:rPr>
              <a:t>平台简介</a:t>
            </a:r>
            <a:endParaRPr lang="zh-CN" altLang="en-US" sz="4000" dirty="0"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副标题 3"/>
          <p:cNvSpPr/>
          <p:nvPr>
            <p:ph type="subTitle" idx="1"/>
          </p:nvPr>
        </p:nvSpPr>
        <p:spPr>
          <a:xfrm>
            <a:off x="1569720" y="774065"/>
            <a:ext cx="7870190" cy="597535"/>
          </a:xfrm>
        </p:spPr>
        <p:txBody>
          <a:bodyPr>
            <a:normAutofit lnSpcReduction="20000"/>
            <a:scene3d>
              <a:camera prst="orthographicFront"/>
              <a:lightRig rig="threePt" dir="t"/>
            </a:scene3d>
          </a:bodyPr>
          <a:p>
            <a:pPr algn="l" fontAlgn="auto"/>
            <a:r>
              <a:rPr lang="zh-CN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成绩系统</a:t>
            </a:r>
            <a:r>
              <a:rPr lang="en-US" altLang="zh-CN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CN" altLang="en-US" sz="16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教务管理者</a:t>
            </a:r>
            <a:r>
              <a:rPr lang="zh-CN" altLang="en-US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可发送单科、多科的短信，也可以根据不同的成绩选项自由组合发送短信</a:t>
            </a:r>
            <a:endParaRPr lang="zh-CN" altLang="en-US" sz="1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65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720" y="1607185"/>
            <a:ext cx="9051925" cy="36442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副标题 3"/>
          <p:cNvSpPr/>
          <p:nvPr>
            <p:ph type="subTitle" idx="1"/>
          </p:nvPr>
        </p:nvSpPr>
        <p:spPr>
          <a:xfrm>
            <a:off x="1915795" y="821690"/>
            <a:ext cx="7870190" cy="597535"/>
          </a:xfrm>
        </p:spPr>
        <p:txBody>
          <a:bodyPr>
            <a:normAutofit lnSpcReduction="20000"/>
            <a:scene3d>
              <a:camera prst="orthographicFront"/>
              <a:lightRig rig="threePt" dir="t"/>
            </a:scene3d>
          </a:bodyPr>
          <a:p>
            <a:pPr algn="l" fontAlgn="auto"/>
            <a:r>
              <a:rPr lang="zh-CN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班级圈</a:t>
            </a:r>
            <a:r>
              <a:rPr lang="en-US" altLang="zh-CN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CN" altLang="en-US" sz="16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班主任</a:t>
            </a:r>
            <a:r>
              <a:rPr lang="zh-CN" altLang="en-US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可通过网页的形式发送作业、通知、日常成绩类型的短信</a:t>
            </a:r>
            <a:endParaRPr lang="zh-CN" altLang="en-US" sz="1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69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1363" y="1419225"/>
            <a:ext cx="8169275" cy="4140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3"/>
          <p:cNvSpPr/>
          <p:nvPr/>
        </p:nvSpPr>
        <p:spPr>
          <a:xfrm>
            <a:off x="1876425" y="721994"/>
            <a:ext cx="7987029" cy="869316"/>
          </a:xfrm>
          <a:prstGeom prst="rect">
            <a:avLst/>
          </a:prstGeom>
        </p:spPr>
        <p:txBody>
          <a:bodyPr vert="horz" lIns="91440" tIns="45720" rIns="91440" bIns="45720" rtlCol="0">
            <a:scene3d>
              <a:camera prst="orthographicFront"/>
              <a:lightRig rig="threePt" dir="t"/>
            </a:scene3d>
          </a:bodyPr>
          <a:lstStyle>
            <a:lvl1pPr marL="0" indent="0" algn="ctr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zh-CN" altLang="en-US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接收来自学校、教师发送各种类型的短信，发送消息的同时短信同步到相应教师手机上。</a:t>
            </a:r>
            <a:endParaRPr lang="en-US" altLang="zh-CN" sz="1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584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1509713"/>
            <a:ext cx="2616200" cy="4651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THANKS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1666875" y="450850"/>
            <a:ext cx="8532813" cy="433388"/>
          </a:xfrm>
          <a:noFill/>
          <a:ln>
            <a:noFill/>
          </a:ln>
        </p:spPr>
        <p:txBody>
          <a:bodyPr lIns="91440" tIns="45720" rIns="91440" bIns="45720" anchor="ctr">
            <a:normAutofit fontScale="90000"/>
          </a:bodyPr>
          <a:p>
            <a:pPr algn="ctr" fontAlgn="auto"/>
            <a:r>
              <a:rPr lang="zh-CN" altLang="en-US" sz="3600" b="1" strike="noStrike" noProof="1" dirty="0">
                <a:solidFill>
                  <a:srgbClr val="181717"/>
                </a:solidFill>
              </a:rPr>
              <a:t>爱上学智慧教育平台总体建设框架</a:t>
            </a:r>
            <a:endParaRPr lang="zh-CN" altLang="en-US" sz="3600" b="1" strike="noStrike" noProof="1" dirty="0">
              <a:solidFill>
                <a:srgbClr val="181717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" y="207010"/>
            <a:ext cx="11733530" cy="64439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89500" y="3203575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000" spc="-150">
                <a:sym typeface="+mn-lt"/>
              </a:rPr>
              <a:t>二、</a:t>
            </a:r>
            <a:r>
              <a:rPr lang="zh-CN" altLang="en-US" sz="4000">
                <a:sym typeface="+mn-lt"/>
              </a:rPr>
              <a:t>重点应用</a:t>
            </a:r>
            <a:endParaRPr lang="zh-CN" altLang="en-US" sz="4000"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1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、考勤管理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768985" y="824865"/>
          <a:ext cx="10472594" cy="487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30"/>
                <a:gridCol w="2279015"/>
                <a:gridCol w="2785745"/>
                <a:gridCol w="2561590"/>
                <a:gridCol w="1361614"/>
              </a:tblGrid>
              <a:tr h="98425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子模块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位置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使用人员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用途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终端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647700">
                <a:tc rowSpan="3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校门考勤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校园管理平台（校级账号）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校长、分管领导、年级主任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设置考勤计划；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查看全校</a:t>
                      </a:r>
                      <a:r>
                        <a:rPr lang="en-US" altLang="zh-CN" sz="1600"/>
                        <a:t>/</a:t>
                      </a:r>
                      <a:r>
                        <a:rPr lang="zh-CN" altLang="en-US" sz="1600"/>
                        <a:t>全年级学生考勤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电脑</a:t>
                      </a:r>
                      <a:endParaRPr lang="zh-CN" sz="1600"/>
                    </a:p>
                  </a:txBody>
                  <a:tcPr anchor="ctr" anchorCtr="0"/>
                </a:tc>
              </a:tr>
              <a:tr h="64770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app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教师版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班主任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查看本班级学生考勤；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审批请假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手机</a:t>
                      </a:r>
                      <a:endParaRPr lang="zh-CN" sz="1600"/>
                    </a:p>
                  </a:txBody>
                  <a:tcPr anchor="ctr" anchorCtr="0"/>
                </a:tc>
              </a:tr>
              <a:tr h="64770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a</a:t>
                      </a:r>
                      <a:r>
                        <a:rPr lang="en-US" altLang="zh-CN" sz="1600" b="1"/>
                        <a:t>pp</a:t>
                      </a:r>
                      <a:r>
                        <a:rPr lang="zh-CN" altLang="en-US" sz="1600" b="1"/>
                        <a:t>家长版</a:t>
                      </a:r>
                      <a:endParaRPr lang="zh-CN" altLang="en-US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家长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查看学生考勤；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请假申请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手机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647700">
                <a:tc rowSpan="3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宿舍考勤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校园管理平台（校级账号）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校长、分管领导、年级主任、宿舍管理员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设置考勤计划；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查看全校</a:t>
                      </a:r>
                      <a:r>
                        <a:rPr lang="en-US" altLang="zh-CN" sz="1600"/>
                        <a:t>/</a:t>
                      </a:r>
                      <a:r>
                        <a:rPr lang="zh-CN" altLang="en-US" sz="1600"/>
                        <a:t>全年级学生考勤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电脑</a:t>
                      </a:r>
                      <a:endParaRPr lang="zh-CN" sz="1600"/>
                    </a:p>
                  </a:txBody>
                  <a:tcPr anchor="ctr" anchorCtr="0"/>
                </a:tc>
              </a:tr>
              <a:tr h="64770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app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教师版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班主任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查看本班级学生考勤；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审批请假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手机</a:t>
                      </a:r>
                      <a:endParaRPr lang="zh-CN" sz="1600"/>
                    </a:p>
                  </a:txBody>
                  <a:tcPr anchor="ctr" anchorCtr="0"/>
                </a:tc>
              </a:tr>
              <a:tr h="64770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a</a:t>
                      </a:r>
                      <a:r>
                        <a:rPr lang="en-US" altLang="zh-CN" sz="1600" b="1">
                          <a:sym typeface="+mn-ea"/>
                        </a:rPr>
                        <a:t>pp</a:t>
                      </a:r>
                      <a:r>
                        <a:rPr lang="zh-CN" altLang="en-US" sz="1600" b="1">
                          <a:sym typeface="+mn-ea"/>
                        </a:rPr>
                        <a:t>家长版</a:t>
                      </a:r>
                      <a:endParaRPr lang="en-US" altLang="zh-CN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家长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查看学生考勤；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请假申请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手机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54305"/>
            <a:ext cx="2125980" cy="514985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20000"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2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、成绩管理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859790" y="1263015"/>
          <a:ext cx="10472594" cy="433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30"/>
                <a:gridCol w="2279015"/>
                <a:gridCol w="2785745"/>
                <a:gridCol w="2561590"/>
                <a:gridCol w="1361614"/>
              </a:tblGrid>
              <a:tr h="98425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子模块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位置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使用人员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用途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终端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695325">
                <a:tc rowSpan="2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统考成绩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校园管理平台（校级账号）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校长、分管领导、年级主任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创建统考成绩单；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上传、查看全校</a:t>
                      </a:r>
                      <a:r>
                        <a:rPr lang="en-US" altLang="zh-CN" sz="1600"/>
                        <a:t>/</a:t>
                      </a:r>
                      <a:r>
                        <a:rPr lang="zh-CN" altLang="en-US" sz="1600"/>
                        <a:t>年级成绩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电脑</a:t>
                      </a:r>
                      <a:endParaRPr lang="zh-CN" sz="1600"/>
                    </a:p>
                  </a:txBody>
                  <a:tcPr anchor="ctr" anchorCtr="0"/>
                </a:tc>
              </a:tr>
              <a:tr h="65278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·</a:t>
                      </a:r>
                      <a:r>
                        <a:rPr lang="en-US" altLang="zh-CN" sz="1600" b="1"/>
                        <a:t>App</a:t>
                      </a:r>
                      <a:endParaRPr lang="en-US" altLang="zh-CN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班主任、家长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查看学生统考成绩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手机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709930">
                <a:tc rowSpan="3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日常成绩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校园管理平台（班级账号）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班主任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创建日常成绩单；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上传日常成绩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en-US" altLang="zh-CN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电脑、手机</a:t>
                      </a:r>
                      <a:endParaRPr lang="zh-CN" sz="1600"/>
                    </a:p>
                  </a:txBody>
                  <a:tcPr anchor="ctr" anchorCtr="0"/>
                </a:tc>
              </a:tr>
              <a:tr h="70993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·</a:t>
                      </a:r>
                      <a:r>
                        <a:rPr lang="en-US" altLang="zh-CN" sz="1600" b="1">
                          <a:sym typeface="+mn-ea"/>
                        </a:rPr>
                        <a:t>App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教师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创建日常成绩单；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上传日常成绩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en-US" altLang="zh-CN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手机</a:t>
                      </a:r>
                      <a:endParaRPr lang="zh-CN" sz="1600"/>
                    </a:p>
                  </a:txBody>
                  <a:tcPr anchor="ctr" anchorCtr="0"/>
                </a:tc>
              </a:tr>
              <a:tr h="579755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·</a:t>
                      </a:r>
                      <a:r>
                        <a:rPr lang="en-US" altLang="zh-CN" sz="1600" b="1"/>
                        <a:t>App</a:t>
                      </a:r>
                      <a:endParaRPr lang="en-US" altLang="zh-CN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家长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查看学生日常成绩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手机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65735" y="180975"/>
            <a:ext cx="1837690" cy="52578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20000"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3、短信管理</a:t>
            </a:r>
            <a:endParaRPr lang="en-US" altLang="zh-CN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715645" y="1617980"/>
          <a:ext cx="10760971" cy="431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58"/>
                <a:gridCol w="2061210"/>
                <a:gridCol w="2743835"/>
                <a:gridCol w="1235710"/>
                <a:gridCol w="1812600"/>
                <a:gridCol w="1714758"/>
              </a:tblGrid>
              <a:tr h="98425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子模块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发送位置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使用人员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短信类型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用途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终端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695325">
                <a:tc rowSpan="2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校务短信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校级账号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--OA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校长、分管领导、</a:t>
                      </a:r>
                      <a:r>
                        <a:rPr lang="zh-CN" altLang="en-US" sz="1600">
                          <a:sym typeface="+mn-ea"/>
                        </a:rPr>
                        <a:t>年级主任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全校、年级通知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创建、发送短信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电脑、手机</a:t>
                      </a:r>
                      <a:endParaRPr lang="zh-CN" sz="1600"/>
                    </a:p>
                  </a:txBody>
                  <a:tcPr anchor="ctr" anchorCtr="0"/>
                </a:tc>
              </a:tr>
              <a:tr h="65278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/>
                        <a:t>班级账号</a:t>
                      </a:r>
                      <a:r>
                        <a:rPr lang="en-US" altLang="zh-CN" sz="1600" b="1"/>
                        <a:t>--</a:t>
                      </a:r>
                      <a:r>
                        <a:rPr lang="zh-CN" altLang="en-US" sz="1600" b="1"/>
                        <a:t>班级圈</a:t>
                      </a:r>
                      <a:endParaRPr lang="zh-CN" altLang="en-US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班主任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班级通知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创建、发送短信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电脑、手机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709930">
                <a:tc rowSpan="2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教务短信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校级账号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--</a:t>
                      </a:r>
                      <a:r>
                        <a:rPr lang="zh-CN" sz="1600" b="1">
                          <a:solidFill>
                            <a:schemeClr val="tx1"/>
                          </a:solidFill>
                        </a:rPr>
                        <a:t>成绩系统</a:t>
                      </a:r>
                      <a:endParaRPr lang="zh-CN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校长、分管领导、年级主任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统考成绩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创建、发送短信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电脑、手机</a:t>
                      </a:r>
                      <a:endParaRPr lang="zh-CN" sz="1600"/>
                    </a:p>
                  </a:txBody>
                  <a:tcPr anchor="ctr" anchorCtr="0"/>
                </a:tc>
              </a:tr>
              <a:tr h="579755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/>
                        <a:t>班级账号</a:t>
                      </a:r>
                      <a:r>
                        <a:rPr lang="en-US" altLang="zh-CN" sz="1600" b="1"/>
                        <a:t>--</a:t>
                      </a:r>
                      <a:r>
                        <a:rPr lang="zh-CN" altLang="en-US" sz="1600" b="1"/>
                        <a:t>班级圈</a:t>
                      </a:r>
                      <a:endParaRPr lang="zh-CN" altLang="en-US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班主任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日常成绩、作业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创建、发送短信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电脑、手机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89500" y="3203575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000" spc="-150">
                <a:sym typeface="+mn-lt"/>
              </a:rPr>
              <a:t>三、</a:t>
            </a:r>
            <a:r>
              <a:rPr lang="zh-CN" altLang="en-US" sz="4000">
                <a:sym typeface="+mn-lt"/>
              </a:rPr>
              <a:t>如何使用</a:t>
            </a:r>
            <a:endParaRPr lang="zh-CN" altLang="en-US" sz="4000"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43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115_1*i*3"/>
  <p:tag name="KSO_WM_TEMPLATE_CATEGORY" val="custom"/>
  <p:tag name="KSO_WM_TEMPLATE_INDEX" val="20189115"/>
  <p:tag name="KSO_WM_UNIT_INDEX" val="3"/>
</p:tagLst>
</file>

<file path=ppt/tags/tag11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6"/>
  <p:tag name="KSO_WM_TEMPLATE_CATEGORY" val="custom"/>
  <p:tag name="KSO_WM_TEMPLATE_INDEX" val="20189115"/>
  <p:tag name="KSO_WM_UNIT_INDEX" val="6"/>
  <p:tag name="KSO_WM_UNIT_LINE_FORE_SCHEMECOLOR_INDEX" val="5"/>
  <p:tag name="KSO_WM_UNIT_LINE_FILL_TYPE" val="2"/>
  <p:tag name="KSO_WM_UNIT_USESOURCEFORMAT_APPLY" val="1"/>
</p:tagLst>
</file>

<file path=ppt/tags/tag12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7"/>
  <p:tag name="KSO_WM_TEMPLATE_CATEGORY" val="custom"/>
  <p:tag name="KSO_WM_TEMPLATE_INDEX" val="20189115"/>
  <p:tag name="KSO_WM_UNIT_INDEX" val="7"/>
  <p:tag name="KSO_WM_UNIT_LINE_FORE_SCHEMECOLOR_INDEX" val="5"/>
  <p:tag name="KSO_WM_UNIT_LINE_FILL_TYPE" val="2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9115"/>
  <p:tag name="KSO_WM_UNIT_TYPE" val="a"/>
  <p:tag name="KSO_WM_UNIT_INDEX" val="1"/>
  <p:tag name="KSO_WM_UNIT_ID" val="custom20189115_1*a*1"/>
  <p:tag name="KSO_WM_UNIT_LAYERLEVEL" val="1"/>
  <p:tag name="KSO_WM_UNIT_ISCONTENTSTITLE" val="1"/>
  <p:tag name="KSO_WM_UNIT_VALUE" val="2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_INDEX" val="0"/>
  <p:tag name="KSO_WM_UNIT_PRESET_TEXT_LEN" val="9"/>
</p:tagLst>
</file>

<file path=ppt/tags/tag14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10"/>
  <p:tag name="KSO_WM_TEMPLATE_CATEGORY" val="custom"/>
  <p:tag name="KSO_WM_TEMPLATE_INDEX" val="20189115"/>
  <p:tag name="KSO_WM_UNIT_INDEX" val="10"/>
  <p:tag name="KSO_WM_UNIT_FILL_FORE_SCHEMECOLOR_INDEX" val="6"/>
  <p:tag name="KSO_WM_UNI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11"/>
  <p:tag name="KSO_WM_TEMPLATE_CATEGORY" val="custom"/>
  <p:tag name="KSO_WM_TEMPLATE_INDEX" val="20189115"/>
  <p:tag name="KSO_WM_UNIT_INDEX" val="11"/>
  <p:tag name="KSO_WM_UNIT_FILL_FORE_SCHEMECOLOR_INDEX" val="6"/>
  <p:tag name="KSO_WM_UNIT_FILL_TYPE" val="1"/>
  <p:tag name="KSO_WM_UNIT_USESOURCEFORMAT_APPLY" val="1"/>
</p:tagLst>
</file>

<file path=ppt/tags/tag16.xml><?xml version="1.0" encoding="utf-8"?>
<p:tagLst xmlns:p="http://schemas.openxmlformats.org/presentationml/2006/main">
  <p:tag name="KSO_WM_TEMPLATE_CATEGORY" val="custom"/>
  <p:tag name="KSO_WM_TEMPLATE_INDEX" val="20189115"/>
  <p:tag name="KSO_WM_UNIT_TYPE" val="d"/>
  <p:tag name="KSO_WM_UNIT_INDEX" val="1"/>
  <p:tag name="KSO_WM_UNIT_ID" val="custom20189115_1*d*1"/>
  <p:tag name="KSO_WM_UNIT_LAYERLEVEL" val="1"/>
  <p:tag name="KSO_WM_UNIT_VALUE" val="88*1900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17.xml><?xml version="1.0" encoding="utf-8"?>
<p:tagLst xmlns:p="http://schemas.openxmlformats.org/presentationml/2006/main"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PRESET_TEXT_INDEX" val="0"/>
  <p:tag name="KSO_WM_UNIT_PRESET_TEXT_LEN" val="9"/>
  <p:tag name="KSO_WM_TAG_VERSION" val="1.0"/>
  <p:tag name="KSO_WM_BEAUTIFY_FLAG" val="#wm#"/>
  <p:tag name="KSO_WM_UNIT_TYPE" val="i"/>
  <p:tag name="KSO_WM_UNIT_ID" val="custom20189115_1*i*25"/>
  <p:tag name="KSO_WM_TEMPLATE_CATEGORY" val="custom"/>
  <p:tag name="KSO_WM_TEMPLATE_INDEX" val="20189115"/>
  <p:tag name="KSO_WM_UNIT_INDEX" val="25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LAYERLEVEL" val="1_1_1"/>
  <p:tag name="KSO_WM_DIAGRAM_GROUP_CODE" val="l1-1"/>
  <p:tag name="KSO_WM_TAG_VERSION" val="1.0"/>
  <p:tag name="KSO_WM_BEAUTIFY_FLAG" val="#wm#"/>
  <p:tag name="KSO_WM_UNIT_TYPE" val="i"/>
  <p:tag name="KSO_WM_UNIT_ID" val="custom20189115_1*i*26"/>
  <p:tag name="KSO_WM_TEMPLATE_CATEGORY" val="custom"/>
  <p:tag name="KSO_WM_TEMPLATE_INDEX" val="20189115"/>
  <p:tag name="KSO_WM_UNIT_INDEX" val="26"/>
  <p:tag name="KSO_WM_UNIT_FILL_FORE_SCHEMECOLOR_INDEX" val="5"/>
  <p:tag name="KSO_WM_UNI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LAYERLEVEL" val="1_1_1"/>
  <p:tag name="KSO_WM_DIAGRAM_GROUP_CODE" val="l1-1"/>
  <p:tag name="KSO_WM_TAG_VERSION" val="1.0"/>
  <p:tag name="KSO_WM_BEAUTIFY_FLAG" val="#wm#"/>
  <p:tag name="KSO_WM_UNIT_TYPE" val="i"/>
  <p:tag name="KSO_WM_UNIT_ID" val="custom20189115_1*i*27"/>
  <p:tag name="KSO_WM_TEMPLATE_CATEGORY" val="custom"/>
  <p:tag name="KSO_WM_TEMPLATE_INDEX" val="20189115"/>
  <p:tag name="KSO_WM_UNIT_INDEX" val="27"/>
  <p:tag name="KSO_WM_UNIT_FILL_FORE_SCHEMECOLOR_INDEX" val="5"/>
  <p:tag name="KSO_WM_UNI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430"/>
</p:tagLst>
</file>

<file path=ppt/tags/tag20.xml><?xml version="1.0" encoding="utf-8"?>
<p:tagLst xmlns:p="http://schemas.openxmlformats.org/presentationml/2006/main"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PRESET_TEXT_INDEX" val="0"/>
  <p:tag name="KSO_WM_UNIT_PRESET_TEXT_LEN" val="9"/>
  <p:tag name="KSO_WM_TAG_VERSION" val="1.0"/>
  <p:tag name="KSO_WM_BEAUTIFY_FLAG" val="#wm#"/>
  <p:tag name="KSO_WM_UNIT_TYPE" val="i"/>
  <p:tag name="KSO_WM_UNIT_ID" val="custom20189115_1*i*28"/>
  <p:tag name="KSO_WM_TEMPLATE_CATEGORY" val="custom"/>
  <p:tag name="KSO_WM_TEMPLATE_INDEX" val="20189115"/>
  <p:tag name="KSO_WM_UNIT_INDEX" val="28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LAYERLEVEL" val="1_1_1"/>
  <p:tag name="KSO_WM_DIAGRAM_GROUP_CODE" val="l1-1"/>
  <p:tag name="KSO_WM_TAG_VERSION" val="1.0"/>
  <p:tag name="KSO_WM_BEAUTIFY_FLAG" val="#wm#"/>
  <p:tag name="KSO_WM_UNIT_TYPE" val="i"/>
  <p:tag name="KSO_WM_UNIT_ID" val="custom20189115_1*i*29"/>
  <p:tag name="KSO_WM_TEMPLATE_CATEGORY" val="custom"/>
  <p:tag name="KSO_WM_TEMPLATE_INDEX" val="20189115"/>
  <p:tag name="KSO_WM_UNIT_INDEX" val="29"/>
  <p:tag name="KSO_WM_UNIT_FILL_FORE_SCHEMECOLOR_INDEX" val="5"/>
  <p:tag name="KSO_WM_UNI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LAYERLEVEL" val="1_1_1"/>
  <p:tag name="KSO_WM_DIAGRAM_GROUP_CODE" val="l1-1"/>
  <p:tag name="KSO_WM_TAG_VERSION" val="1.0"/>
  <p:tag name="KSO_WM_BEAUTIFY_FLAG" val="#wm#"/>
  <p:tag name="KSO_WM_UNIT_TYPE" val="i"/>
  <p:tag name="KSO_WM_UNIT_ID" val="custom20189115_1*i*30"/>
  <p:tag name="KSO_WM_TEMPLATE_CATEGORY" val="custom"/>
  <p:tag name="KSO_WM_TEMPLATE_INDEX" val="20189115"/>
  <p:tag name="KSO_WM_UNIT_INDEX" val="30"/>
  <p:tag name="KSO_WM_UNIT_FILL_FORE_SCHEMECOLOR_INDEX" val="5"/>
  <p:tag name="KSO_WM_UNI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PRESET_TEXT_INDEX" val="0"/>
  <p:tag name="KSO_WM_UNIT_PRESET_TEXT_LEN" val="9"/>
  <p:tag name="KSO_WM_TAG_VERSION" val="1.0"/>
  <p:tag name="KSO_WM_BEAUTIFY_FLAG" val="#wm#"/>
  <p:tag name="KSO_WM_UNIT_TYPE" val="i"/>
  <p:tag name="KSO_WM_UNIT_ID" val="custom20189115_1*i*31"/>
  <p:tag name="KSO_WM_TEMPLATE_CATEGORY" val="custom"/>
  <p:tag name="KSO_WM_TEMPLATE_INDEX" val="20189115"/>
  <p:tag name="KSO_WM_UNIT_INDEX" val="3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LAYERLEVEL" val="1_1_1"/>
  <p:tag name="KSO_WM_DIAGRAM_GROUP_CODE" val="l1-1"/>
  <p:tag name="KSO_WM_TAG_VERSION" val="1.0"/>
  <p:tag name="KSO_WM_BEAUTIFY_FLAG" val="#wm#"/>
  <p:tag name="KSO_WM_UNIT_TYPE" val="i"/>
  <p:tag name="KSO_WM_UNIT_ID" val="custom20189115_1*i*32"/>
  <p:tag name="KSO_WM_TEMPLATE_CATEGORY" val="custom"/>
  <p:tag name="KSO_WM_TEMPLATE_INDEX" val="20189115"/>
  <p:tag name="KSO_WM_UNIT_INDEX" val="32"/>
  <p:tag name="KSO_WM_UNIT_FILL_FORE_SCHEMECOLOR_INDEX" val="5"/>
  <p:tag name="KSO_WM_UNI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LAYERLEVEL" val="1_1_1"/>
  <p:tag name="KSO_WM_DIAGRAM_GROUP_CODE" val="l1-1"/>
  <p:tag name="KSO_WM_TAG_VERSION" val="1.0"/>
  <p:tag name="KSO_WM_BEAUTIFY_FLAG" val="#wm#"/>
  <p:tag name="KSO_WM_UNIT_TYPE" val="i"/>
  <p:tag name="KSO_WM_UNIT_ID" val="custom20189115_1*i*33"/>
  <p:tag name="KSO_WM_TEMPLATE_CATEGORY" val="custom"/>
  <p:tag name="KSO_WM_TEMPLATE_INDEX" val="20189115"/>
  <p:tag name="KSO_WM_UNIT_INDEX" val="33"/>
  <p:tag name="KSO_WM_UNIT_FILL_FORE_SCHEMECOLOR_INDEX" val="5"/>
  <p:tag name="KSO_WM_UNIT_FILL_TYPE" val="1"/>
  <p:tag name="KSO_WM_UNIT_USESOURCEFORMAT_APPLY" val="1"/>
</p:tagLst>
</file>

<file path=ppt/tags/tag26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1"/>
  <p:tag name="KSO_WM_SLIDE_INDEX" val="1"/>
  <p:tag name="KSO_WM_SLIDE_ITEM_CNT" val="2"/>
  <p:tag name="KSO_WM_SLIDE_LAYOUT" val="a_b_f_d"/>
  <p:tag name="KSO_WM_SLIDE_LAYOUT_CNT" val="1_1_1_1"/>
  <p:tag name="KSO_WM_SLIDE_TYPE" val="contents"/>
  <p:tag name="KSO_WM_SLIDE_SUBTYPE" val="picTxt"/>
  <p:tag name="KSO_WM_BEAUTIFY_FLAG" val="#wm#"/>
  <p:tag name="KSO_WM_TEMPLATE_THUMBS_INDEX" val="1、3、7、10、23、36、44、49、"/>
  <p:tag name="KSO_WM_TEMPLATE_SUBCATEGORY" val="ai"/>
</p:tagLst>
</file>

<file path=ppt/tags/tag27.xml><?xml version="1.0" encoding="utf-8"?>
<p:tagLst xmlns:p="http://schemas.openxmlformats.org/presentationml/2006/main">
  <p:tag name="KSO_WM_TEMPLATE_CATEGORY" val="custom"/>
  <p:tag name="KSO_WM_TEMPLATE_INDEX" val="20189115"/>
  <p:tag name="KSO_WM_UNIT_TYPE" val="a"/>
  <p:tag name="KSO_WM_UNIT_INDEX" val="1"/>
  <p:tag name="KSO_WM_UNIT_ID" val="custom20189115_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_INDEX" val="2"/>
  <p:tag name="KSO_WM_UNIT_PRESET_TEXT_LEN" val="10"/>
</p:tagLst>
</file>

<file path=ppt/tags/tag28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2"/>
  <p:tag name="KSO_WM_SLIDE_INDEX" val="2"/>
  <p:tag name="KSO_WM_SLIDE_ITEM_CNT" val="2"/>
  <p:tag name="KSO_WM_SLIDE_LAYOUT" val="a_f_e"/>
  <p:tag name="KSO_WM_SLIDE_LAYOUT_CNT" val="1_1_1"/>
  <p:tag name="KSO_WM_SLIDE_TYPE" val="sectionTitle"/>
  <p:tag name="KSO_WM_SLIDE_SUBTYPE" val="pureTxt"/>
  <p:tag name="KSO_WM_BEAUTIFY_FLAG" val="#wm#"/>
  <p:tag name="KSO_WM_TEMPLATE_SUBCATEGORY" val="ai"/>
</p:tagLst>
</file>

<file path=ppt/tags/tag29.xml><?xml version="1.0" encoding="utf-8"?>
<p:tagLst xmlns:p="http://schemas.openxmlformats.org/presentationml/2006/main">
  <p:tag name="KSO_WM_TEMPLATE_CATEGORY" val="custom"/>
  <p:tag name="KSO_WM_TEMPLATE_INDEX" val="20189115"/>
  <p:tag name="KSO_WM_UNIT_TYPE" val="a"/>
  <p:tag name="KSO_WM_UNIT_INDEX" val="1"/>
  <p:tag name="KSO_WM_UNIT_ID" val="custom20189115_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_INDEX" val="2"/>
  <p:tag name="KSO_WM_UNIT_PRESET_TEXT_LEN" val="10"/>
</p:tagLst>
</file>

<file path=ppt/tags/tag3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BEAUTIFY_FLAG" val="#wm#"/>
  <p:tag name="KSO_WM_TEMPLATE_THUMBS_INDEX" val="1、2、3、4、5"/>
  <p:tag name="KSO_WM_TEMPLATE_SUBCATEGORY" val="ai"/>
</p:tagLst>
</file>

<file path=ppt/tags/tag30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2"/>
  <p:tag name="KSO_WM_SLIDE_INDEX" val="2"/>
  <p:tag name="KSO_WM_SLIDE_ITEM_CNT" val="2"/>
  <p:tag name="KSO_WM_SLIDE_LAYOUT" val="a_f_e"/>
  <p:tag name="KSO_WM_SLIDE_LAYOUT_CNT" val="1_1_1"/>
  <p:tag name="KSO_WM_SLIDE_TYPE" val="sectionTitle"/>
  <p:tag name="KSO_WM_SLIDE_SUBTYPE" val="pureTxt"/>
  <p:tag name="KSO_WM_BEAUTIFY_FLAG" val="#wm#"/>
  <p:tag name="KSO_WM_TEMPLATE_SUBCATEGORY" val="ai"/>
</p:tagLst>
</file>

<file path=ppt/tags/tag31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32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28"/>
  <p:tag name="KSO_WM_SLIDE_INDEX" val="28"/>
  <p:tag name="KSO_WM_SLIDE_ITEM_CNT" val="2"/>
  <p:tag name="KSO_WM_SLIDE_LAYOUT" val="a_f_d_b"/>
  <p:tag name="KSO_WM_SLIDE_LAYOUT_CNT" val="1_1_1_1"/>
  <p:tag name="KSO_WM_SLIDE_TYPE" val="text"/>
  <p:tag name="KSO_WM_SLIDE_SUBTYPE" val="picTxt"/>
  <p:tag name="KSO_WM_BEAUTIFY_FLAG" val="#wm#"/>
  <p:tag name="KSO_WM_SLIDE_POSITION" val="52*76"/>
  <p:tag name="KSO_WM_SLIDE_SIZE" val="861*396"/>
  <p:tag name="KSO_WM_TEMPLATE_SUBCATEGORY" val="ai"/>
</p:tagLst>
</file>

<file path=ppt/tags/tag33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34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28"/>
  <p:tag name="KSO_WM_SLIDE_INDEX" val="28"/>
  <p:tag name="KSO_WM_SLIDE_ITEM_CNT" val="2"/>
  <p:tag name="KSO_WM_SLIDE_LAYOUT" val="a_f_d_b"/>
  <p:tag name="KSO_WM_SLIDE_LAYOUT_CNT" val="1_1_1_1"/>
  <p:tag name="KSO_WM_SLIDE_TYPE" val="text"/>
  <p:tag name="KSO_WM_SLIDE_SUBTYPE" val="picTxt"/>
  <p:tag name="KSO_WM_BEAUTIFY_FLAG" val="#wm#"/>
  <p:tag name="KSO_WM_SLIDE_POSITION" val="52*76"/>
  <p:tag name="KSO_WM_SLIDE_SIZE" val="861*396"/>
  <p:tag name="KSO_WM_TEMPLATE_SUBCATEGORY" val="ai"/>
</p:tagLst>
</file>

<file path=ppt/tags/tag35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36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28"/>
  <p:tag name="KSO_WM_SLIDE_INDEX" val="28"/>
  <p:tag name="KSO_WM_SLIDE_ITEM_CNT" val="2"/>
  <p:tag name="KSO_WM_SLIDE_LAYOUT" val="a_f_d_b"/>
  <p:tag name="KSO_WM_SLIDE_LAYOUT_CNT" val="1_1_1_1"/>
  <p:tag name="KSO_WM_SLIDE_TYPE" val="text"/>
  <p:tag name="KSO_WM_SLIDE_SUBTYPE" val="picTxt"/>
  <p:tag name="KSO_WM_BEAUTIFY_FLAG" val="#wm#"/>
  <p:tag name="KSO_WM_SLIDE_POSITION" val="52*76"/>
  <p:tag name="KSO_WM_SLIDE_SIZE" val="861*396"/>
  <p:tag name="KSO_WM_TEMPLATE_SUBCATEGORY" val="ai"/>
</p:tagLst>
</file>

<file path=ppt/tags/tag37.xml><?xml version="1.0" encoding="utf-8"?>
<p:tagLst xmlns:p="http://schemas.openxmlformats.org/presentationml/2006/main">
  <p:tag name="KSO_WM_TEMPLATE_CATEGORY" val="custom"/>
  <p:tag name="KSO_WM_TEMPLATE_INDEX" val="20189115"/>
  <p:tag name="KSO_WM_UNIT_TYPE" val="a"/>
  <p:tag name="KSO_WM_UNIT_INDEX" val="1"/>
  <p:tag name="KSO_WM_UNIT_ID" val="custom20189115_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_INDEX" val="2"/>
  <p:tag name="KSO_WM_UNIT_PRESET_TEXT_LEN" val="10"/>
</p:tagLst>
</file>

<file path=ppt/tags/tag38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2"/>
  <p:tag name="KSO_WM_SLIDE_INDEX" val="2"/>
  <p:tag name="KSO_WM_SLIDE_ITEM_CNT" val="2"/>
  <p:tag name="KSO_WM_SLIDE_LAYOUT" val="a_f_e"/>
  <p:tag name="KSO_WM_SLIDE_LAYOUT_CNT" val="1_1_1"/>
  <p:tag name="KSO_WM_SLIDE_TYPE" val="sectionTitle"/>
  <p:tag name="KSO_WM_SLIDE_SUBTYPE" val="pureTxt"/>
  <p:tag name="KSO_WM_BEAUTIFY_FLAG" val="#wm#"/>
  <p:tag name="KSO_WM_TEMPLATE_SUBCATEGORY" val="ai"/>
</p:tagLst>
</file>

<file path=ppt/tags/tag39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4.xml><?xml version="1.0" encoding="utf-8"?>
<p:tagLst xmlns:p="http://schemas.openxmlformats.org/presentationml/2006/main">
  <p:tag name="KSO_WM_TEMPLATE_CATEGORY" val="custom"/>
  <p:tag name="KSO_WM_TEMPLATE_INDEX" val="20189210"/>
  <p:tag name="KSO_WM_UNIT_TYPE" val="a"/>
  <p:tag name="KSO_WM_UNIT_INDEX" val="1"/>
  <p:tag name="KSO_WM_UNIT_ID" val="custom20189210_2*a*1"/>
  <p:tag name="KSO_WM_UNIT_LAYERLEVEL" val="1"/>
  <p:tag name="KSO_WM_UNIT_VALUE" val="42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</p:tagLst>
</file>

<file path=ppt/tags/tag40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7430"/>
</p:tagLst>
</file>

<file path=ppt/tags/tag42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3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4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5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6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7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8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9.xml><?xml version="1.0" encoding="utf-8"?>
<p:tagLst xmlns:p="http://schemas.openxmlformats.org/presentationml/2006/main">
  <p:tag name="KSO_WM_TEMPLATE_CATEGORY" val="custom"/>
  <p:tag name="KSO_WM_TEMPLATE_INDEX" val="20186833"/>
</p:tagLst>
</file>

<file path=ppt/tags/tag5.xml><?xml version="1.0" encoding="utf-8"?>
<p:tagLst xmlns:p="http://schemas.openxmlformats.org/presentationml/2006/main">
  <p:tag name="KSO_WM_TEMPLATE_CATEGORY" val="custom"/>
  <p:tag name="KSO_WM_TEMPLATE_INDEX" val="20189210"/>
  <p:tag name="KSO_WM_UNIT_TYPE" val="b"/>
  <p:tag name="KSO_WM_UNIT_INDEX" val="1"/>
  <p:tag name="KSO_WM_UNIT_ID" val="custom20189210_2*b*1"/>
  <p:tag name="KSO_WM_UNIT_LAYERLEVEL" val="1"/>
  <p:tag name="KSO_WM_UNIT_VALUE" val="14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</p:tagLst>
</file>

<file path=ppt/tags/tag50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51.xml><?xml version="1.0" encoding="utf-8"?>
<p:tagLst xmlns:p="http://schemas.openxmlformats.org/presentationml/2006/main">
  <p:tag name="KSO_WM_TEMPLATE_CATEGORY" val="custom"/>
  <p:tag name="KSO_WM_TEMPLATE_INDEX" val="20186833"/>
  <p:tag name="KSO_WM_SLIDE_MODEL_TYPE" val="timeline"/>
</p:tagLst>
</file>

<file path=ppt/tags/tag52.xml><?xml version="1.0" encoding="utf-8"?>
<p:tagLst xmlns:p="http://schemas.openxmlformats.org/presentationml/2006/main">
  <p:tag name="KSO_WM_TEMPLATE_CATEGORY" val="custom"/>
  <p:tag name="KSO_WM_TEMPLATE_INDEX" val="20186833"/>
</p:tagLst>
</file>

<file path=ppt/tags/tag53.xml><?xml version="1.0" encoding="utf-8"?>
<p:tagLst xmlns:p="http://schemas.openxmlformats.org/presentationml/2006/main">
  <p:tag name="KSO_WM_TEMPLATE_CATEGORY" val="custom"/>
  <p:tag name="KSO_WM_TEMPLATE_INDEX" val="20186833"/>
</p:tagLst>
</file>

<file path=ppt/tags/tag54.xml><?xml version="1.0" encoding="utf-8"?>
<p:tagLst xmlns:p="http://schemas.openxmlformats.org/presentationml/2006/main">
  <p:tag name="KSO_WM_TEMPLATE_CATEGORY" val="custom"/>
  <p:tag name="KSO_WM_TEMPLATE_INDEX" val="20186833"/>
</p:tagLst>
</file>

<file path=ppt/tags/tag55.xml><?xml version="1.0" encoding="utf-8"?>
<p:tagLst xmlns:p="http://schemas.openxmlformats.org/presentationml/2006/main">
  <p:tag name="KSO_WM_TEMPLATE_CATEGORY" val="custom"/>
  <p:tag name="KSO_WM_TEMPLATE_INDEX" val="20186833"/>
</p:tagLst>
</file>

<file path=ppt/tags/tag56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9、12、16、19、22、23、"/>
  <p:tag name="KSO_WM_BEAUTIFY_FLAG" val="#wm#"/>
  <p:tag name="KSO_WM_SLIDE_SUBTYPE" val="pureTxt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3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3"/>
</p:tagLst>
</file>

<file path=ppt/tags/tag59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6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210_2"/>
  <p:tag name="KSO_WM_SLIDE_INDEX" val="2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TEMPLATE_SUBCATEGORY" val="ai"/>
</p:tagLst>
</file>

<file path=ppt/tags/tag60.xml><?xml version="1.0" encoding="utf-8"?>
<p:tagLst xmlns:p="http://schemas.openxmlformats.org/presentationml/2006/main">
  <p:tag name="KSO_WM_TEMPLATE_CATEGORY" val="custom"/>
  <p:tag name="KSO_WM_TEMPLATE_INDEX" val="20186833"/>
</p:tagLst>
</file>

<file path=ppt/tags/tag61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9、12、16、19、22、23、"/>
  <p:tag name="KSO_WM_BEAUTIFY_FLAG" val="#wm#"/>
  <p:tag name="KSO_WM_SLIDE_SUBTYPE" val="pureTxt"/>
</p:tagLst>
</file>

<file path=ppt/tags/tag62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9、12、16、19、22、23、"/>
  <p:tag name="KSO_WM_BEAUTIFY_FLAG" val="#wm#"/>
  <p:tag name="KSO_WM_SLIDE_SUBTYPE" val="pureTxt"/>
</p:tagLst>
</file>

<file path=ppt/tags/tag63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9、12、16、19、22、23、"/>
  <p:tag name="KSO_WM_BEAUTIFY_FLAG" val="#wm#"/>
  <p:tag name="KSO_WM_SLIDE_SUBTYPE" val="pureTxt"/>
</p:tagLst>
</file>

<file path=ppt/tags/tag64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9、12、16、19、22、23、"/>
  <p:tag name="KSO_WM_BEAUTIFY_FLAG" val="#wm#"/>
  <p:tag name="KSO_WM_SLIDE_SUBTYPE" val="pureTxt"/>
</p:tagLst>
</file>

<file path=ppt/tags/tag65.xml><?xml version="1.0" encoding="utf-8"?>
<p:tagLst xmlns:p="http://schemas.openxmlformats.org/presentationml/2006/main">
  <p:tag name="KSO_WM_TEMPLATE_CATEGORY" val="custom"/>
  <p:tag name="KSO_WM_TEMPLATE_INDEX" val="20187430"/>
  <p:tag name="KSO_WM_UNIT_TYPE" val="a"/>
  <p:tag name="KSO_WM_UNIT_INDEX" val="1"/>
  <p:tag name="KSO_WM_UNIT_ID" val="custom20187430_5*a*1"/>
  <p:tag name="KSO_WM_UNIT_LAYERLEVEL" val="1"/>
  <p:tag name="KSO_WM_UNIT_VALUE" val="7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HANKS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430"/>
  <p:tag name="KSO_WM_TAG_VERSION" val="1.0"/>
  <p:tag name="KSO_WM_SLIDE_ID" val="custom20187430_5"/>
  <p:tag name="KSO_WM_SLIDE_INDEX" val="5"/>
  <p:tag name="KSO_WM_SLIDE_ITEM_CNT" val="2"/>
  <p:tag name="KSO_WM_SLIDE_LAYOUT" val="a_f"/>
  <p:tag name="KSO_WM_SLIDE_LAYOUT_CNT" val="1_1"/>
  <p:tag name="KSO_WM_SLIDE_TYPE" val="endPage"/>
  <p:tag name="KSO_WM_SLIDE_SUBTYPE" val="pureTxt"/>
  <p:tag name="KSO_WM_TEMPLATE_THUMBS_INDEX" val="1、"/>
  <p:tag name="KSO_WM_TEMPLATE_SUBCATEGORY" val="ai"/>
</p:tagLst>
</file>

<file path=ppt/tags/tag7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0"/>
  <p:tag name="KSO_WM_TEMPLATE_CATEGORY" val="custom"/>
  <p:tag name="KSO_WM_TEMPLATE_INDEX" val="20189115"/>
  <p:tag name="KSO_WM_UNIT_INDEX" val="0"/>
  <p:tag name="KSO_WM_UNIT_LINE_FORE_SCHEMECOLOR_INDEX" val="9"/>
  <p:tag name="KSO_WM_UNIT_LINE_FILL_TYPE" val="2"/>
  <p:tag name="KSO_WM_UNIT_USESOURCEFORMAT_APPLY" val="1"/>
</p:tagLst>
</file>

<file path=ppt/tags/tag8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1"/>
  <p:tag name="KSO_WM_TEMPLATE_CATEGORY" val="custom"/>
  <p:tag name="KSO_WM_TEMPLATE_INDEX" val="20189115"/>
  <p:tag name="KSO_WM_UNIT_INDEX" val="1"/>
  <p:tag name="KSO_WM_UNIT_FILL_FORE_SCHEMECOLOR_INDEX" val="6"/>
  <p:tag name="KSO_WM_UNIT_FILL_TYPE" val="1"/>
  <p:tag name="KSO_WM_UNIT_USESOURCEFORMAT_APPLY" val="1"/>
</p:tagLst>
</file>

<file path=ppt/tags/tag9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2"/>
  <p:tag name="KSO_WM_TEMPLATE_CATEGORY" val="custom"/>
  <p:tag name="KSO_WM_TEMPLATE_INDEX" val="20189115"/>
  <p:tag name="KSO_WM_UNIT_INDEX" val="2"/>
  <p:tag name="KSO_WM_UNIT_FILL_FORE_SCHEMECOLOR_INDEX" val="6"/>
  <p:tag name="KSO_WM_UNI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28BCD"/>
      </a:accent1>
      <a:accent2>
        <a:srgbClr val="2155A6"/>
      </a:accent2>
      <a:accent3>
        <a:srgbClr val="D9D9D9"/>
      </a:accent3>
      <a:accent4>
        <a:srgbClr val="A4A4A3"/>
      </a:accent4>
      <a:accent5>
        <a:srgbClr val="CCCCCC"/>
      </a:accent5>
      <a:accent6>
        <a:srgbClr val="A4A4A4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1546</Words>
  <Application>WPS 演示</Application>
  <PresentationFormat>Widescreen</PresentationFormat>
  <Paragraphs>341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宋体</vt:lpstr>
      <vt:lpstr>Wingdings</vt:lpstr>
      <vt:lpstr>微软雅黑 Light</vt:lpstr>
      <vt:lpstr>微软雅黑</vt:lpstr>
      <vt:lpstr>黑体</vt:lpstr>
      <vt:lpstr>Arial Unicode MS</vt:lpstr>
      <vt:lpstr>Calibri</vt:lpstr>
      <vt:lpstr>Office 主题</vt:lpstr>
      <vt:lpstr>1_主题5</vt:lpstr>
      <vt:lpstr>Photoshop.Image.13</vt:lpstr>
      <vt:lpstr>英德市实验中学 爱上学智慧教育平台教师培训</vt:lpstr>
      <vt:lpstr>PowerPoint 演示文稿</vt:lpstr>
      <vt:lpstr>一、平台简介</vt:lpstr>
      <vt:lpstr>爱上学智慧教育平台总体建设框架</vt:lpstr>
      <vt:lpstr>二、重点应用</vt:lpstr>
      <vt:lpstr>PowerPoint 演示文稿</vt:lpstr>
      <vt:lpstr>PowerPoint 演示文稿</vt:lpstr>
      <vt:lpstr>PowerPoint 演示文稿</vt:lpstr>
      <vt:lpstr>三、如何使用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擦鞋强</dc:creator>
  <cp:lastModifiedBy>已婚少男</cp:lastModifiedBy>
  <cp:revision>147</cp:revision>
  <dcterms:created xsi:type="dcterms:W3CDTF">2017-08-03T09:01:00Z</dcterms:created>
  <dcterms:modified xsi:type="dcterms:W3CDTF">2019-11-19T07:25:37Z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  <property fmtid="{D5CDD505-2E9C-101B-9397-08002B2CF9AE}" pid="3" name="KSORubyTemplateID">
    <vt:lpwstr>2</vt:lpwstr>
  </property>
</Properties>
</file>