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63" r:id="rId6"/>
    <p:sldId id="381" r:id="rId7"/>
    <p:sldId id="296" r:id="rId8"/>
    <p:sldId id="385" r:id="rId9"/>
    <p:sldId id="382" r:id="rId10"/>
    <p:sldId id="383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an" initials="C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EF56-D9EB-47FA-B4BD-2394687F8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2C094-709B-4905-B186-DE7DF957E5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52245" y="1358900"/>
            <a:ext cx="9288145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32155" y="638810"/>
            <a:ext cx="10727690" cy="557974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3440430" y="524510"/>
            <a:ext cx="5314950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5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5375910" y="3992245"/>
            <a:ext cx="1440180" cy="3962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5375910" y="4501832"/>
            <a:ext cx="1440180" cy="3962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2921167" y="2564049"/>
            <a:ext cx="6459053" cy="1320449"/>
          </a:xfrm>
        </p:spPr>
        <p:txBody>
          <a:bodyPr lIns="101600" tIns="38100" rIns="25400" bIns="38100" anchor="ctr" anchorCtr="0">
            <a:normAutofit/>
          </a:bodyPr>
          <a:lstStyle>
            <a:lvl1pPr algn="ctr">
              <a:defRPr sz="54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5356859" y="3993198"/>
            <a:ext cx="1440000" cy="396000"/>
          </a:xfrm>
        </p:spPr>
        <p:txBody>
          <a:bodyPr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5407660" y="4502785"/>
            <a:ext cx="1440000" cy="396000"/>
          </a:xfrm>
        </p:spPr>
        <p:txBody>
          <a:bodyPr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269120" y="1192630"/>
            <a:ext cx="9648000" cy="4574930"/>
            <a:chOff x="1269120" y="1192630"/>
            <a:chExt cx="9648000" cy="4574930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>
              <a:off x="1269120" y="1267560"/>
              <a:ext cx="9648000" cy="4500000"/>
            </a:xfrm>
            <a:prstGeom prst="rect">
              <a:avLst/>
            </a:prstGeom>
            <a:noFill/>
            <a:ln w="101600">
              <a:solidFill>
                <a:srgbClr val="768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2197100" y="1192630"/>
              <a:ext cx="7797800" cy="2413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505200" y="2524125"/>
            <a:ext cx="5518150" cy="822325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45720" y="45720"/>
            <a:ext cx="12092400" cy="6764400"/>
            <a:chOff x="45720" y="45720"/>
            <a:chExt cx="12092400" cy="6764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45720" y="45720"/>
              <a:ext cx="12092400" cy="6764400"/>
            </a:xfrm>
            <a:prstGeom prst="rect">
              <a:avLst/>
            </a:prstGeom>
            <a:no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45720" y="45720"/>
              <a:ext cx="12092400" cy="2627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18" name="矩形 1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732000" y="524193"/>
            <a:ext cx="10728000" cy="5694807"/>
            <a:chOff x="732000" y="524193"/>
            <a:chExt cx="10728000" cy="5694807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1452000" y="1359000"/>
              <a:ext cx="9288000" cy="41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 userDrawn="1">
              <p:custDataLst>
                <p:tags r:id="rId4"/>
              </p:custDataLst>
            </p:nvPr>
          </p:nvSpPr>
          <p:spPr>
            <a:xfrm>
              <a:off x="732000" y="639000"/>
              <a:ext cx="10728000" cy="5580000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3440430" y="524193"/>
              <a:ext cx="5314950" cy="215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251535" y="2869768"/>
            <a:ext cx="5897880" cy="1023266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292800" y="191367"/>
            <a:ext cx="11606400" cy="6485142"/>
            <a:chOff x="292800" y="191367"/>
            <a:chExt cx="11606400" cy="6485142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 userDrawn="1">
              <p:custDataLst>
                <p:tags r:id="rId4"/>
              </p:custDataLst>
            </p:nvPr>
          </p:nvSpPr>
          <p:spPr>
            <a:xfrm>
              <a:off x="4487556" y="191367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 userDrawn="1">
              <p:custDataLst>
                <p:tags r:id="rId5"/>
              </p:custDataLst>
            </p:nvPr>
          </p:nvSpPr>
          <p:spPr>
            <a:xfrm>
              <a:off x="4487556" y="6431091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rot="16200000">
            <a:off x="10462434" y="3306291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489143" y="6612582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 hasCustomPrompt="1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0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489143" y="0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4489143" y="6612582"/>
            <a:ext cx="3213714" cy="245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366000" y="333829"/>
            <a:ext cx="11460000" cy="6202022"/>
            <a:chOff x="366000" y="333829"/>
            <a:chExt cx="11460000" cy="6202022"/>
          </a:xfrm>
        </p:grpSpPr>
        <p:sp>
          <p:nvSpPr>
            <p:cNvPr id="24" name="矩形 23"/>
            <p:cNvSpPr/>
            <p:nvPr userDrawn="1">
              <p:custDataLst>
                <p:tags r:id="rId3"/>
              </p:custDataLst>
            </p:nvPr>
          </p:nvSpPr>
          <p:spPr>
            <a:xfrm>
              <a:off x="366000" y="448631"/>
              <a:ext cx="11460000" cy="5960738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4489143" y="333829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 userDrawn="1">
              <p:custDataLst>
                <p:tags r:id="rId5"/>
              </p:custDataLst>
            </p:nvPr>
          </p:nvSpPr>
          <p:spPr>
            <a:xfrm>
              <a:off x="4489143" y="6290433"/>
              <a:ext cx="3213714" cy="2454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-1587" y="959223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u="none" strike="noStrike" kern="1200" cap="none" spc="1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54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5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157.xml"/><Relationship Id="rId2" Type="http://schemas.openxmlformats.org/officeDocument/2006/relationships/image" Target="../media/image1.emf"/><Relationship Id="rId10" Type="http://schemas.openxmlformats.org/officeDocument/2006/relationships/notesSlide" Target="../notesSlides/notesSlide4.xml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z="3200"/>
              <a:t>考勤管理功能培训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8121650" y="5026025"/>
            <a:ext cx="2586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</a:rPr>
              <a:t>2019.9</a:t>
            </a:r>
            <a:endParaRPr lang="en-US" altLang="zh-CN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1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、功能模块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406400" y="931545"/>
          <a:ext cx="11576050" cy="628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815"/>
                <a:gridCol w="2719705"/>
                <a:gridCol w="3079115"/>
                <a:gridCol w="2831465"/>
                <a:gridCol w="1504950"/>
              </a:tblGrid>
              <a:tr h="46101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子模块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</a:rPr>
                        <a:t>位置</a:t>
                      </a:r>
                      <a:endParaRPr lang="zh-CN" alt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使用人员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功能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备注</a:t>
                      </a: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 rowSpan="3"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校门考勤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校领导、年级主任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校门考勤</a:t>
                      </a:r>
                      <a:r>
                        <a:rPr lang="zh-CN" altLang="en-US" sz="1600"/>
                        <a:t>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app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教师版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班主任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查看本班级学生考勤；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审批请假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 vMerge="1"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a</a:t>
                      </a:r>
                      <a:r>
                        <a:rPr lang="en-US" altLang="zh-CN" sz="1600" b="1"/>
                        <a:t>pp</a:t>
                      </a:r>
                      <a:r>
                        <a:rPr lang="zh-CN" altLang="en-US" sz="1600" b="1"/>
                        <a:t>家长版</a:t>
                      </a:r>
                      <a:endParaRPr lang="zh-CN" altLang="en-US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家长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查看学生考勤；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请假申请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宿舍考勤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校园管理平台（校级账号）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校领导、年级主任、</a:t>
                      </a:r>
                      <a:endParaRPr lang="zh-CN" altLang="en-US" sz="1600"/>
                    </a:p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宿舍管理员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宿舍考勤</a:t>
                      </a:r>
                      <a:r>
                        <a:rPr lang="zh-CN" altLang="en-US" sz="1600"/>
                        <a:t>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教师考勤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教师考勤设置；考勤统计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闸机考勤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校领导、年级主任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闸机考勤设置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endParaRPr lang="zh-CN" altLang="en-US" sz="1600"/>
                    </a:p>
                  </a:txBody>
                  <a:tcPr anchor="ctr" anchorCtr="0"/>
                </a:tc>
              </a:tr>
              <a:tr h="647700"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</a:rPr>
                        <a:t>室内考勤</a:t>
                      </a:r>
                      <a:endParaRPr lang="zh-CN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爱上学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sym typeface="+mn-ea"/>
                        </a:rPr>
                        <a:t>·</a:t>
                      </a:r>
                      <a:r>
                        <a:rPr lang="zh-CN" altLang="en-US" sz="1600" b="1">
                          <a:solidFill>
                            <a:schemeClr val="tx1"/>
                          </a:solidFill>
                          <a:sym typeface="+mn-ea"/>
                        </a:rPr>
                        <a:t>校园管理平台</a:t>
                      </a:r>
                      <a:endParaRPr lang="en-US" altLang="zh-CN" sz="16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校领导、年级主任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600"/>
                        <a:t>室内考勤设置；考勤统计</a:t>
                      </a:r>
                      <a:endParaRPr lang="zh-CN" altLang="en-US" sz="16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600"/>
                        <a:t>*</a:t>
                      </a:r>
                      <a:r>
                        <a:rPr lang="zh-CN" altLang="en-US" sz="1600"/>
                        <a:t>班牌</a:t>
                      </a:r>
                      <a:r>
                        <a:rPr lang="en-US" altLang="zh-CN" sz="1600"/>
                        <a:t>*</a:t>
                      </a:r>
                      <a:endParaRPr lang="en-US" altLang="zh-CN" sz="16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2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、流程节点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89560" y="1407160"/>
          <a:ext cx="11613515" cy="467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245"/>
                <a:gridCol w="2931160"/>
                <a:gridCol w="3965575"/>
                <a:gridCol w="2121535"/>
              </a:tblGrid>
              <a:tr h="374015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节点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需要资料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操作步骤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/>
                        <a:t>注意事项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106299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1.</a:t>
                      </a:r>
                      <a:r>
                        <a:rPr lang="zh-CN" altLang="en-US" sz="1800" b="1"/>
                        <a:t>基础数据导入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班级资料、学生资料、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教师资料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教师、班级、学生管理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导入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sz="1800"/>
                        <a:t>有住校生需区分</a:t>
                      </a:r>
                      <a:endParaRPr lang="zh-CN" sz="1800"/>
                    </a:p>
                  </a:txBody>
                  <a:tcPr anchor="ctr" anchorCtr="0"/>
                </a:tc>
              </a:tr>
              <a:tr h="1034415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2.</a:t>
                      </a:r>
                      <a:r>
                        <a:rPr lang="zh-CN" altLang="en-US" sz="1800" b="1"/>
                        <a:t>考勤设置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范围、类型、时间节点、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时间计划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/>
                        <a:t>校门考勤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周计划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添加新计划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信息填写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保存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宿舍考勤需添加学生住宿信息；</a:t>
                      </a:r>
                      <a:endParaRPr lang="zh-CN" altLang="en-US" sz="1800"/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特殊日期（节假日）</a:t>
                      </a:r>
                      <a:endParaRPr lang="zh-CN" altLang="en-US" sz="1800"/>
                    </a:p>
                  </a:txBody>
                  <a:tcPr anchor="ctr" anchorCtr="0"/>
                </a:tc>
              </a:tr>
              <a:tr h="10998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3.</a:t>
                      </a:r>
                      <a:r>
                        <a:rPr lang="zh-CN" altLang="en-US" sz="1800" b="1"/>
                        <a:t>考勤统计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校门考勤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考勤统计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  <a:tr h="1099820"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 b="1"/>
                        <a:t>4.</a:t>
                      </a:r>
                      <a:r>
                        <a:rPr lang="zh-CN" altLang="en-US" sz="1800" b="1"/>
                        <a:t>请假</a:t>
                      </a:r>
                      <a:endParaRPr lang="zh-CN" altLang="en-US" sz="18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800"/>
                        <a:t>家长端发起申请</a:t>
                      </a:r>
                      <a:r>
                        <a:rPr lang="en-US" altLang="zh-CN" sz="1800"/>
                        <a:t>→</a:t>
                      </a:r>
                      <a:r>
                        <a:rPr lang="zh-CN" altLang="en-US" sz="1800"/>
                        <a:t>教师端审批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800"/>
                        <a:t>--</a:t>
                      </a:r>
                      <a:endParaRPr lang="en-US" altLang="zh-CN" sz="18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57600" imgH="5467985" progId="Photoshop.Image.13">
                  <p:embed/>
                </p:oleObj>
              </mc:Choice>
              <mc:Fallback>
                <p:oleObj name="" r:id="rId1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j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80" y="3899535"/>
            <a:ext cx="325755" cy="325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2006"/>
          <a:stretch>
            <a:fillRect/>
          </a:stretch>
        </p:blipFill>
        <p:spPr>
          <a:xfrm>
            <a:off x="391795" y="960120"/>
            <a:ext cx="11013382" cy="5040000"/>
          </a:xfrm>
          <a:prstGeom prst="rect">
            <a:avLst/>
          </a:prstGeom>
          <a:solidFill>
            <a:schemeClr val="tx2">
              <a:lumMod val="90000"/>
              <a:alpha val="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1" name="Rectangle 7"/>
          <p:cNvSpPr/>
          <p:nvPr>
            <p:custDataLst>
              <p:tags r:id="rId5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90" y="1106170"/>
            <a:ext cx="9779603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1341755"/>
            <a:ext cx="9714783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45" y="908685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1" name="Rectangle 7"/>
          <p:cNvSpPr/>
          <p:nvPr>
            <p:custDataLst>
              <p:tags r:id="rId2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6031865" y="3338195"/>
          <a:ext cx="127635" cy="18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657600" imgH="5467985" progId="Photoshop.Image.13">
                  <p:embed/>
                </p:oleObj>
              </mc:Choice>
              <mc:Fallback>
                <p:oleObj name="" r:id="rId1" imgW="3657600" imgH="546798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1865" y="3338195"/>
                        <a:ext cx="127635" cy="181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"/>
          <p:cNvSpPr/>
          <p:nvPr>
            <p:custDataLst>
              <p:tags r:id="rId3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" y="909320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" y="1158875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55" y="1346200"/>
            <a:ext cx="11015425" cy="504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7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" name="Rectangle 7"/>
          <p:cNvSpPr/>
          <p:nvPr>
            <p:custDataLst>
              <p:tags r:id="rId1"/>
            </p:custDataLst>
          </p:nvPr>
        </p:nvSpPr>
        <p:spPr>
          <a:xfrm>
            <a:off x="153035" y="128270"/>
            <a:ext cx="2085975" cy="553720"/>
          </a:xfrm>
          <a:prstGeom prst="rect">
            <a:avLst/>
          </a:prstGeom>
        </p:spPr>
        <p:txBody>
          <a:bodyPr vert="horz" lIns="91440" tIns="46800" rIns="91440" bIns="46800" rtlCol="0" anchor="ctr">
            <a:normAutofit lnSpcReduction="10000"/>
          </a:bodyPr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3</a:t>
            </a:r>
            <a:r>
              <a:rPr lang="zh-CN" altLang="en-US" sz="2400" b="1" spc="-150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、操作介绍</a:t>
            </a:r>
            <a:endParaRPr lang="zh-CN" altLang="en-US" sz="2400" b="1" spc="-150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pic>
        <p:nvPicPr>
          <p:cNvPr id="2" name="图片 1" descr="微信图片_201811161545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1448435"/>
            <a:ext cx="2230075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 descr="微信图片_201811161545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45" y="1448435"/>
            <a:ext cx="2230649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右箭头 8"/>
          <p:cNvSpPr/>
          <p:nvPr/>
        </p:nvSpPr>
        <p:spPr>
          <a:xfrm>
            <a:off x="2701290" y="3323590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微信图片_201811161545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50" y="1449070"/>
            <a:ext cx="2230893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1" name="图片 10" descr="微信图片_201811161545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165" y="1448435"/>
            <a:ext cx="2230981" cy="3960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3" name="右箭头 12"/>
          <p:cNvSpPr/>
          <p:nvPr/>
        </p:nvSpPr>
        <p:spPr>
          <a:xfrm>
            <a:off x="5923280" y="3322955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8966200" y="3324225"/>
            <a:ext cx="344805" cy="210185"/>
          </a:xfrm>
          <a:prstGeom prst="rightArrow">
            <a:avLst/>
          </a:prstGeom>
          <a:noFill/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0535" y="880745"/>
            <a:ext cx="5027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班主任查看班级学生考勤情况</a:t>
            </a:r>
            <a:endParaRPr lang="zh-CN" altLang="en-US" b="1"/>
          </a:p>
        </p:txBody>
      </p:sp>
    </p:spTree>
    <p:custDataLst>
      <p:tags r:id="rId6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7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17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17"/>
  <p:tag name="KSO_WM_TEMPLATE_THUMBS_INDEX" val="1、4、7、8、9、10、11、12、13、14、15"/>
  <p:tag name="KSO_WM_TEMPLATE_MASTER_THUMB_INDEX" val="12"/>
</p:tagLst>
</file>

<file path=ppt/tags/tag147.xml><?xml version="1.0" encoding="utf-8"?>
<p:tagLst xmlns:p="http://schemas.openxmlformats.org/presentationml/2006/main">
  <p:tag name="KSO_WM_TEMPLATE_CATEGORY" val="custom"/>
  <p:tag name="KSO_WM_TEMPLATE_INDEX" val="20189210"/>
  <p:tag name="KSO_WM_UNIT_TYPE" val="a"/>
  <p:tag name="KSO_WM_UNIT_INDEX" val="1"/>
  <p:tag name="KSO_WM_UNIT_ID" val="custom20189210_2*a*1"/>
  <p:tag name="KSO_WM_UNIT_LAYERLEVEL" val="1"/>
  <p:tag name="KSO_WM_UNIT_VALUE" val="42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</p:tagLst>
</file>

<file path=ppt/tags/tag148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210_2"/>
  <p:tag name="KSO_WM_SLIDE_INDEX" val="2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TEMPLATE_SUBCATEGORY" val="ai"/>
  <p:tag name="KSO_WM_SLIDE_MODEL_TYPE" val="cover"/>
</p:tagLst>
</file>

<file path=ppt/tags/tag14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151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2.xml><?xml version="1.0" encoding="utf-8"?>
<p:tagLst xmlns:p="http://schemas.openxmlformats.org/presentationml/2006/main">
  <p:tag name="KSO_WM_TEMPLATE_CATEGORY" val="custom"/>
  <p:tag name="KSO_WM_TEMPLATE_INDEX" val="20202617"/>
  <p:tag name="KSO_WM_TAG_VERSION" val="1.0"/>
  <p:tag name="KSO_WM_SLIDE_ID" val="custom20189115_28"/>
  <p:tag name="KSO_WM_SLIDE_INDEX" val="28"/>
  <p:tag name="KSO_WM_SLIDE_ITEM_CNT" val="2"/>
  <p:tag name="KSO_WM_SLIDE_LAYOUT" val="a_f_d_b"/>
  <p:tag name="KSO_WM_SLIDE_LAYOUT_CNT" val="1_1_1_1"/>
  <p:tag name="KSO_WM_SLIDE_TYPE" val="text"/>
  <p:tag name="KSO_WM_SLIDE_SUBTYPE" val="picTxt"/>
  <p:tag name="KSO_WM_BEAUTIFY_FLAG" val="#wm#"/>
  <p:tag name="KSO_WM_SLIDE_POSITION" val="52*76"/>
  <p:tag name="KSO_WM_SLIDE_SIZE" val="861*396"/>
  <p:tag name="KSO_WM_TEMPLATE_SUBCATEGORY" val="ai"/>
</p:tagLst>
</file>

<file path=ppt/tags/tag153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55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57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59.xml><?xml version="1.0" encoding="utf-8"?>
<p:tagLst xmlns:p="http://schemas.openxmlformats.org/presentationml/2006/main">
  <p:tag name="KSO_WM_TEMPLATE_CATEGORY" val="custom"/>
  <p:tag name="KSO_WM_TEMPLATE_INDEX" val="20189115"/>
  <p:tag name="KSO_WM_TAG_VERSION" val="1.0"/>
  <p:tag name="KSO_WM_UNIT_TYPE" val="a"/>
  <p:tag name="KSO_WM_UNIT_INDEX" val="1"/>
  <p:tag name="KSO_WM_UNIT_ID" val="custom20189115_28*a*1"/>
  <p:tag name="KSO_WM_UNIT_LAYERLEVEL" val="1"/>
  <p:tag name="KSO_WM_UNIT_VALUE" val="24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_INDEX" val="0"/>
  <p:tag name="KSO_WM_UNIT_PRESET_TEXT_LEN" val="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1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  <p:tag name="KSO_WM_UNIT_BK_DARK_LIGHT" val="2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0">
      <a:dk1>
        <a:sysClr val="windowText" lastClr="000000"/>
      </a:dk1>
      <a:lt1>
        <a:sysClr val="window" lastClr="FFFFFF"/>
      </a:lt1>
      <a:dk2>
        <a:srgbClr val="E6E6E6"/>
      </a:dk2>
      <a:lt2>
        <a:srgbClr val="FFFFFF"/>
      </a:lt2>
      <a:accent1>
        <a:srgbClr val="76809B"/>
      </a:accent1>
      <a:accent2>
        <a:srgbClr val="768695"/>
      </a:accent2>
      <a:accent3>
        <a:srgbClr val="768B8F"/>
      </a:accent3>
      <a:accent4>
        <a:srgbClr val="769189"/>
      </a:accent4>
      <a:accent5>
        <a:srgbClr val="769682"/>
      </a:accent5>
      <a:accent6>
        <a:srgbClr val="769B7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WPS 演示</Application>
  <PresentationFormat>Widescreen</PresentationFormat>
  <Paragraphs>133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 Light</vt:lpstr>
      <vt:lpstr>微软雅黑</vt:lpstr>
      <vt:lpstr>汉仪旗黑-85S</vt:lpstr>
      <vt:lpstr>Arial Unicode MS</vt:lpstr>
      <vt:lpstr>Calibri</vt:lpstr>
      <vt:lpstr>Office 主题</vt:lpstr>
      <vt:lpstr>Office 主题​​</vt:lpstr>
      <vt:lpstr>Photoshop.Image.13</vt:lpstr>
      <vt:lpstr>Photoshop.Image.13</vt:lpstr>
      <vt:lpstr>考勤管理功能培训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擦鞋强</dc:creator>
  <cp:lastModifiedBy>已婚少男</cp:lastModifiedBy>
  <cp:revision>150</cp:revision>
  <dcterms:created xsi:type="dcterms:W3CDTF">2017-08-03T09:01:00Z</dcterms:created>
  <dcterms:modified xsi:type="dcterms:W3CDTF">2019-09-29T09:44:25Z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  <property fmtid="{D5CDD505-2E9C-101B-9397-08002B2CF9AE}" pid="3" name="KSORubyTemplateID">
    <vt:lpwstr>2</vt:lpwstr>
  </property>
</Properties>
</file>